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67" r:id="rId3"/>
    <p:sldId id="268" r:id="rId4"/>
    <p:sldId id="269" r:id="rId5"/>
    <p:sldId id="258" r:id="rId6"/>
    <p:sldId id="259" r:id="rId7"/>
    <p:sldId id="260" r:id="rId8"/>
    <p:sldId id="261" r:id="rId9"/>
    <p:sldId id="262" r:id="rId10"/>
    <p:sldId id="263" r:id="rId11"/>
    <p:sldId id="270" r:id="rId12"/>
    <p:sldId id="271" r:id="rId13"/>
    <p:sldId id="272" r:id="rId14"/>
    <p:sldId id="273" r:id="rId15"/>
    <p:sldId id="274" r:id="rId16"/>
    <p:sldId id="275" r:id="rId17"/>
    <p:sldId id="276" r:id="rId18"/>
    <p:sldId id="264" r:id="rId19"/>
    <p:sldId id="265" r:id="rId20"/>
    <p:sldId id="266" r:id="rId21"/>
    <p:sldId id="277" r:id="rId22"/>
    <p:sldId id="278" r:id="rId23"/>
    <p:sldId id="279" r:id="rId24"/>
    <p:sldId id="280" r:id="rId25"/>
    <p:sldId id="297"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8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66FFFF"/>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27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4F0C5-D135-4BB6-8154-7EBB973E7C85}" type="datetimeFigureOut">
              <a:rPr lang="en-US" smtClean="0"/>
              <a:pPr/>
              <a:t>12-Apr-20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14E06-EF56-4B52-ACF2-A2A375D1EC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6F88812-ABAE-4A59-8D91-FC93FAF0E11A}" type="datetime1">
              <a:rPr lang="en-US" smtClean="0"/>
              <a:pPr/>
              <a:t>12-Apr-20</a:t>
            </a:fld>
            <a:endParaRPr lang="en-US"/>
          </a:p>
        </p:txBody>
      </p:sp>
      <p:sp>
        <p:nvSpPr>
          <p:cNvPr id="19" name="Footer Placeholder 18"/>
          <p:cNvSpPr>
            <a:spLocks noGrp="1"/>
          </p:cNvSpPr>
          <p:nvPr>
            <p:ph type="ftr" sz="quarter" idx="11"/>
          </p:nvPr>
        </p:nvSpPr>
        <p:spPr/>
        <p:txBody>
          <a:bodyPr/>
          <a:lstStyle/>
          <a:p>
            <a:r>
              <a:rPr lang="fr-FR" smtClean="0"/>
              <a:t>Prof.D.Ilangovan, HD Commerce AU 12-04-2020</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84B9C-3F96-4B71-886E-9AC21F849777}" type="datetime1">
              <a:rPr lang="en-US" smtClean="0"/>
              <a:pPr/>
              <a:t>12-Apr-20</a:t>
            </a:fld>
            <a:endParaRPr lang="en-US"/>
          </a:p>
        </p:txBody>
      </p:sp>
      <p:sp>
        <p:nvSpPr>
          <p:cNvPr id="5" name="Footer Placeholder 4"/>
          <p:cNvSpPr>
            <a:spLocks noGrp="1"/>
          </p:cNvSpPr>
          <p:nvPr>
            <p:ph type="ftr" sz="quarter" idx="11"/>
          </p:nvPr>
        </p:nvSpPr>
        <p:spPr/>
        <p:txBody>
          <a:bodyPr/>
          <a:lstStyle/>
          <a:p>
            <a:r>
              <a:rPr lang="fr-FR" smtClean="0"/>
              <a:t>Prof.D.Ilangovan, HD Commerce AU 12-04-2020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9E993E-64D5-4552-BFA3-EEC4DEEF6A22}" type="datetime1">
              <a:rPr lang="en-US" smtClean="0"/>
              <a:pPr/>
              <a:t>12-Apr-20</a:t>
            </a:fld>
            <a:endParaRPr lang="en-US"/>
          </a:p>
        </p:txBody>
      </p:sp>
      <p:sp>
        <p:nvSpPr>
          <p:cNvPr id="5" name="Footer Placeholder 4"/>
          <p:cNvSpPr>
            <a:spLocks noGrp="1"/>
          </p:cNvSpPr>
          <p:nvPr>
            <p:ph type="ftr" sz="quarter" idx="11"/>
          </p:nvPr>
        </p:nvSpPr>
        <p:spPr/>
        <p:txBody>
          <a:bodyPr/>
          <a:lstStyle/>
          <a:p>
            <a:r>
              <a:rPr lang="fr-FR" smtClean="0"/>
              <a:t>Prof.D.Ilangovan, HD Commerce AU 12-04-2020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fld id="{222F476B-68AC-4F6C-9ECA-22A45E2192BC}" type="datetime1">
              <a:rPr lang="en-US" smtClean="0"/>
              <a:pPr>
                <a:defRPr/>
              </a:pPr>
              <a:t>12-Apr-20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Prof.D.Ilangovan, HD Commerce AU 12-04-2020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D23529-4223-497E-81F3-D27AB03626C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5CCB07D-2EC4-4F1E-9899-6ECF0EF711A9}" type="datetime1">
              <a:rPr lang="en-US" smtClean="0"/>
              <a:pPr>
                <a:defRPr/>
              </a:pPr>
              <a:t>12-Apr-20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Prof.D.Ilangovan, HD Commerce AU 12-04-2020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0F50FD-072F-4664-AE12-0158B176157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5184821D-95EB-4C8A-A9F9-2523A4335E4D}" type="datetime1">
              <a:rPr lang="en-US" smtClean="0"/>
              <a:pPr>
                <a:defRPr/>
              </a:pPr>
              <a:t>12-Apr-20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fr-FR" smtClean="0"/>
              <a:t>Prof.D.Ilangovan, HD Commerce AU 12-04-2020</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42EBBE8-8EA3-481B-A79D-8CFB267485F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658C7DF-542A-4803-A8BE-16FB55A5764B}" type="datetime1">
              <a:rPr lang="en-US" smtClean="0"/>
              <a:pPr>
                <a:defRPr/>
              </a:pPr>
              <a:t>12-Apr-20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Prof.D.Ilangovan, HD Commerce AU 12-04-2020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66DA68-BCD2-4DD8-AEE3-D3F068B9D7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36E0A6-12F8-458F-A265-031099102ECB}" type="datetime1">
              <a:rPr lang="en-US" smtClean="0"/>
              <a:pPr/>
              <a:t>12-Apr-20</a:t>
            </a:fld>
            <a:endParaRPr lang="en-US"/>
          </a:p>
        </p:txBody>
      </p:sp>
      <p:sp>
        <p:nvSpPr>
          <p:cNvPr id="5" name="Footer Placeholder 4"/>
          <p:cNvSpPr>
            <a:spLocks noGrp="1"/>
          </p:cNvSpPr>
          <p:nvPr>
            <p:ph type="ftr" sz="quarter" idx="11"/>
          </p:nvPr>
        </p:nvSpPr>
        <p:spPr/>
        <p:txBody>
          <a:bodyPr/>
          <a:lstStyle/>
          <a:p>
            <a:r>
              <a:rPr lang="fr-FR" smtClean="0"/>
              <a:t>Prof.D.Ilangovan, HD Commerce AU 12-04-2020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3A1FE6-F9B1-4C73-9E5D-D4CD3E2612B0}" type="datetime1">
              <a:rPr lang="en-US" smtClean="0"/>
              <a:pPr/>
              <a:t>12-Apr-20</a:t>
            </a:fld>
            <a:endParaRPr lang="en-US"/>
          </a:p>
        </p:txBody>
      </p:sp>
      <p:sp>
        <p:nvSpPr>
          <p:cNvPr id="5" name="Footer Placeholder 4"/>
          <p:cNvSpPr>
            <a:spLocks noGrp="1"/>
          </p:cNvSpPr>
          <p:nvPr>
            <p:ph type="ftr" sz="quarter" idx="11"/>
          </p:nvPr>
        </p:nvSpPr>
        <p:spPr/>
        <p:txBody>
          <a:bodyPr/>
          <a:lstStyle/>
          <a:p>
            <a:r>
              <a:rPr lang="fr-FR" smtClean="0"/>
              <a:t>Prof.D.Ilangovan, HD Commerce AU 12-04-2020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A7564F-063F-47EE-AE0C-6975F63C3576}" type="datetime1">
              <a:rPr lang="en-US" smtClean="0"/>
              <a:pPr/>
              <a:t>12-Apr-20</a:t>
            </a:fld>
            <a:endParaRPr lang="en-US"/>
          </a:p>
        </p:txBody>
      </p:sp>
      <p:sp>
        <p:nvSpPr>
          <p:cNvPr id="6" name="Footer Placeholder 5"/>
          <p:cNvSpPr>
            <a:spLocks noGrp="1"/>
          </p:cNvSpPr>
          <p:nvPr>
            <p:ph type="ftr" sz="quarter" idx="11"/>
          </p:nvPr>
        </p:nvSpPr>
        <p:spPr/>
        <p:txBody>
          <a:bodyPr/>
          <a:lstStyle/>
          <a:p>
            <a:r>
              <a:rPr lang="fr-FR" smtClean="0"/>
              <a:t>Prof.D.Ilangovan, HD Commerce AU 12-04-2020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074A95-D875-4DE1-BB67-C8F4557E6A19}" type="datetime1">
              <a:rPr lang="en-US" smtClean="0"/>
              <a:pPr/>
              <a:t>12-Apr-20</a:t>
            </a:fld>
            <a:endParaRPr lang="en-US"/>
          </a:p>
        </p:txBody>
      </p:sp>
      <p:sp>
        <p:nvSpPr>
          <p:cNvPr id="8" name="Footer Placeholder 7"/>
          <p:cNvSpPr>
            <a:spLocks noGrp="1"/>
          </p:cNvSpPr>
          <p:nvPr>
            <p:ph type="ftr" sz="quarter" idx="11"/>
          </p:nvPr>
        </p:nvSpPr>
        <p:spPr/>
        <p:txBody>
          <a:bodyPr/>
          <a:lstStyle/>
          <a:p>
            <a:r>
              <a:rPr lang="fr-FR" smtClean="0"/>
              <a:t>Prof.D.Ilangovan, HD Commerce AU 12-04-2020</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DB31D9-7DD6-41A2-B608-196DDB8D7578}" type="datetime1">
              <a:rPr lang="en-US" smtClean="0"/>
              <a:pPr/>
              <a:t>12-Apr-20</a:t>
            </a:fld>
            <a:endParaRPr lang="en-US"/>
          </a:p>
        </p:txBody>
      </p:sp>
      <p:sp>
        <p:nvSpPr>
          <p:cNvPr id="4" name="Footer Placeholder 3"/>
          <p:cNvSpPr>
            <a:spLocks noGrp="1"/>
          </p:cNvSpPr>
          <p:nvPr>
            <p:ph type="ftr" sz="quarter" idx="11"/>
          </p:nvPr>
        </p:nvSpPr>
        <p:spPr/>
        <p:txBody>
          <a:bodyPr/>
          <a:lstStyle/>
          <a:p>
            <a:r>
              <a:rPr lang="fr-FR" smtClean="0"/>
              <a:t>Prof.D.Ilangovan, HD Commerce AU 12-04-2020</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ED2EC-0E1C-4C7B-B6FA-0E2234053A13}" type="datetime1">
              <a:rPr lang="en-US" smtClean="0"/>
              <a:pPr/>
              <a:t>12-Apr-20</a:t>
            </a:fld>
            <a:endParaRPr lang="en-US"/>
          </a:p>
        </p:txBody>
      </p:sp>
      <p:sp>
        <p:nvSpPr>
          <p:cNvPr id="3" name="Footer Placeholder 2"/>
          <p:cNvSpPr>
            <a:spLocks noGrp="1"/>
          </p:cNvSpPr>
          <p:nvPr>
            <p:ph type="ftr" sz="quarter" idx="11"/>
          </p:nvPr>
        </p:nvSpPr>
        <p:spPr/>
        <p:txBody>
          <a:bodyPr/>
          <a:lstStyle/>
          <a:p>
            <a:r>
              <a:rPr lang="fr-FR" smtClean="0"/>
              <a:t>Prof.D.Ilangovan, HD Commerce AU 12-04-2020</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3EDB68-02BB-43FF-A7D9-578B27F5D7BD}" type="datetime1">
              <a:rPr lang="en-US" smtClean="0"/>
              <a:pPr/>
              <a:t>12-Apr-20</a:t>
            </a:fld>
            <a:endParaRPr lang="en-US"/>
          </a:p>
        </p:txBody>
      </p:sp>
      <p:sp>
        <p:nvSpPr>
          <p:cNvPr id="6" name="Footer Placeholder 5"/>
          <p:cNvSpPr>
            <a:spLocks noGrp="1"/>
          </p:cNvSpPr>
          <p:nvPr>
            <p:ph type="ftr" sz="quarter" idx="11"/>
          </p:nvPr>
        </p:nvSpPr>
        <p:spPr/>
        <p:txBody>
          <a:bodyPr/>
          <a:lstStyle/>
          <a:p>
            <a:r>
              <a:rPr lang="fr-FR" smtClean="0"/>
              <a:t>Prof.D.Ilangovan, HD Commerce AU 12-04-2020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C04846F-F732-4EF9-A68B-587E6C7DC6B3}" type="datetime1">
              <a:rPr lang="en-US" smtClean="0"/>
              <a:pPr/>
              <a:t>12-Apr-20</a:t>
            </a:fld>
            <a:endParaRPr lang="en-US"/>
          </a:p>
        </p:txBody>
      </p:sp>
      <p:sp>
        <p:nvSpPr>
          <p:cNvPr id="6" name="Footer Placeholder 5"/>
          <p:cNvSpPr>
            <a:spLocks noGrp="1"/>
          </p:cNvSpPr>
          <p:nvPr>
            <p:ph type="ftr" sz="quarter" idx="11"/>
          </p:nvPr>
        </p:nvSpPr>
        <p:spPr/>
        <p:txBody>
          <a:bodyPr/>
          <a:lstStyle/>
          <a:p>
            <a:r>
              <a:rPr lang="fr-FR" smtClean="0"/>
              <a:t>Prof.D.Ilangovan, HD Commerce AU 12-04-2020</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8A5E87-02D9-4111-A896-87C70F61B841}" type="datetime1">
              <a:rPr lang="en-US" smtClean="0"/>
              <a:pPr/>
              <a:t>12-Apr-20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smtClean="0"/>
              <a:t>Prof.D.Ilangovan, HD Commerce AU 12-04-2020</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il2691@yahoo.co.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733800"/>
            <a:ext cx="8686800" cy="2514600"/>
          </a:xfrm>
        </p:spPr>
        <p:txBody>
          <a:bodyPr/>
          <a:lstStyle/>
          <a:p>
            <a:pPr>
              <a:spcBef>
                <a:spcPts val="0"/>
              </a:spcBef>
            </a:pPr>
            <a:r>
              <a:rPr lang="en-US" sz="2000" b="1" i="1" dirty="0" smtClean="0">
                <a:solidFill>
                  <a:srgbClr val="66FFFF"/>
                </a:solidFill>
                <a:latin typeface="+mj-lt"/>
              </a:rPr>
              <a:t>Dr. D. ILANGOVAN,</a:t>
            </a:r>
          </a:p>
          <a:p>
            <a:pPr>
              <a:spcBef>
                <a:spcPts val="0"/>
              </a:spcBef>
            </a:pPr>
            <a:r>
              <a:rPr lang="en-US" sz="2000" b="1" i="1" dirty="0" smtClean="0">
                <a:solidFill>
                  <a:srgbClr val="66FFFF"/>
                </a:solidFill>
                <a:latin typeface="+mj-lt"/>
              </a:rPr>
              <a:t>Professor &amp; Head12-Apr-20,</a:t>
            </a:r>
          </a:p>
          <a:p>
            <a:pPr>
              <a:spcBef>
                <a:spcPts val="0"/>
              </a:spcBef>
            </a:pPr>
            <a:r>
              <a:rPr lang="en-US" sz="2000" b="1" i="1" dirty="0" smtClean="0">
                <a:solidFill>
                  <a:srgbClr val="66FFFF"/>
                </a:solidFill>
                <a:latin typeface="+mj-lt"/>
              </a:rPr>
              <a:t>Dept. of Commerce</a:t>
            </a:r>
          </a:p>
          <a:p>
            <a:pPr>
              <a:spcBef>
                <a:spcPts val="0"/>
              </a:spcBef>
            </a:pPr>
            <a:r>
              <a:rPr lang="en-US" sz="2000" b="1" i="1" dirty="0" err="1" smtClean="0">
                <a:solidFill>
                  <a:srgbClr val="66FFFF"/>
                </a:solidFill>
                <a:latin typeface="+mj-lt"/>
              </a:rPr>
              <a:t>Annamalai</a:t>
            </a:r>
            <a:r>
              <a:rPr lang="en-US" sz="2000" b="1" i="1" dirty="0" smtClean="0">
                <a:solidFill>
                  <a:srgbClr val="66FFFF"/>
                </a:solidFill>
                <a:latin typeface="+mj-lt"/>
              </a:rPr>
              <a:t> University</a:t>
            </a:r>
          </a:p>
          <a:p>
            <a:pPr>
              <a:spcBef>
                <a:spcPts val="0"/>
              </a:spcBef>
            </a:pPr>
            <a:r>
              <a:rPr lang="en-US" sz="2000" b="1" i="1" dirty="0" smtClean="0">
                <a:solidFill>
                  <a:srgbClr val="66FFFF"/>
                </a:solidFill>
                <a:latin typeface="+mj-lt"/>
              </a:rPr>
              <a:t>Annamalainagar-608 002</a:t>
            </a:r>
          </a:p>
          <a:p>
            <a:pPr>
              <a:spcBef>
                <a:spcPts val="0"/>
              </a:spcBef>
            </a:pPr>
            <a:r>
              <a:rPr lang="en-US" dirty="0" smtClean="0">
                <a:hlinkClick r:id="rId2"/>
              </a:rPr>
              <a:t>dil2691@yahoo.co.in</a:t>
            </a:r>
            <a:endParaRPr lang="en-US" dirty="0" smtClean="0"/>
          </a:p>
          <a:p>
            <a:pPr>
              <a:spcBef>
                <a:spcPts val="0"/>
              </a:spcBef>
            </a:pPr>
            <a:r>
              <a:rPr lang="en-US" dirty="0" smtClean="0"/>
              <a:t>Mob: 09443738926</a:t>
            </a:r>
          </a:p>
        </p:txBody>
      </p:sp>
      <p:pic>
        <p:nvPicPr>
          <p:cNvPr id="4" name="Picture 2"/>
          <p:cNvPicPr>
            <a:picLocks noChangeAspect="1" noChangeArrowheads="1"/>
          </p:cNvPicPr>
          <p:nvPr/>
        </p:nvPicPr>
        <p:blipFill>
          <a:blip r:embed="rId3"/>
          <a:srcRect/>
          <a:stretch>
            <a:fillRect/>
          </a:stretch>
        </p:blipFill>
        <p:spPr bwMode="auto">
          <a:xfrm>
            <a:off x="533400" y="3810000"/>
            <a:ext cx="4572000" cy="2362200"/>
          </a:xfrm>
          <a:prstGeom prst="rect">
            <a:avLst/>
          </a:prstGeom>
          <a:noFill/>
          <a:ln w="9525">
            <a:noFill/>
            <a:miter lim="800000"/>
            <a:headEnd/>
            <a:tailEnd/>
          </a:ln>
          <a:effectLst/>
        </p:spPr>
      </p:pic>
      <p:sp>
        <p:nvSpPr>
          <p:cNvPr id="6" name="Title 1"/>
          <p:cNvSpPr>
            <a:spLocks noGrp="1"/>
          </p:cNvSpPr>
          <p:nvPr>
            <p:ph type="ctrTitle"/>
          </p:nvPr>
        </p:nvSpPr>
        <p:spPr>
          <a:xfrm>
            <a:off x="152400" y="0"/>
            <a:ext cx="8991600" cy="3810000"/>
          </a:xfrm>
        </p:spPr>
        <p:txBody>
          <a:bodyPr>
            <a:normAutofit/>
          </a:bodyPr>
          <a:lstStyle/>
          <a:p>
            <a:pPr algn="ctr"/>
            <a:r>
              <a:rPr lang="en-US" sz="2400" dirty="0" smtClean="0">
                <a:solidFill>
                  <a:srgbClr val="66FF33"/>
                </a:solidFill>
              </a:rPr>
              <a:t>ANNAMALAI UNIVERSITY</a:t>
            </a:r>
            <a:br>
              <a:rPr lang="en-US" sz="2400" dirty="0" smtClean="0">
                <a:solidFill>
                  <a:srgbClr val="66FF33"/>
                </a:solidFill>
              </a:rPr>
            </a:br>
            <a:r>
              <a:rPr lang="en-US" sz="2400" dirty="0" smtClean="0">
                <a:solidFill>
                  <a:srgbClr val="66FF33"/>
                </a:solidFill>
              </a:rPr>
              <a:t>DEPARTMENT OF COMMERCE</a:t>
            </a:r>
            <a:r>
              <a:rPr lang="en-US" sz="2400" dirty="0" smtClean="0"/>
              <a:t/>
            </a:r>
            <a:br>
              <a:rPr lang="en-US" sz="2400" dirty="0" smtClean="0"/>
            </a:br>
            <a:r>
              <a:rPr lang="en-US" sz="5400" dirty="0" smtClean="0">
                <a:solidFill>
                  <a:srgbClr val="CCFF33"/>
                </a:solidFill>
                <a:latin typeface="Monotype Corsiva" pitchFamily="66" charset="0"/>
              </a:rPr>
              <a:t>ETHICS IN RESEARCH</a:t>
            </a:r>
            <a:r>
              <a:rPr lang="en-US" dirty="0" smtClean="0"/>
              <a:t/>
            </a:r>
            <a:br>
              <a:rPr lang="en-US" dirty="0" smtClean="0"/>
            </a:br>
            <a:r>
              <a:rPr lang="en-US" sz="6600" dirty="0" smtClean="0">
                <a:solidFill>
                  <a:srgbClr val="FFFF00"/>
                </a:solidFill>
              </a:rPr>
              <a:t>WELCOME PARTICIPANTS</a:t>
            </a:r>
            <a:endParaRPr lang="en-US" dirty="0"/>
          </a:p>
        </p:txBody>
      </p:sp>
      <p:sp>
        <p:nvSpPr>
          <p:cNvPr id="5" name="Footer Placeholder 4"/>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GB" dirty="0" smtClean="0"/>
              <a:t>Ethical Issues</a:t>
            </a:r>
            <a:endParaRPr lang="en-US" dirty="0" smtClean="0"/>
          </a:p>
        </p:txBody>
      </p:sp>
      <p:sp>
        <p:nvSpPr>
          <p:cNvPr id="10243" name="Rectangle 3"/>
          <p:cNvSpPr>
            <a:spLocks noGrp="1" noChangeArrowheads="1"/>
          </p:cNvSpPr>
          <p:nvPr>
            <p:ph type="body" sz="half" idx="1"/>
          </p:nvPr>
        </p:nvSpPr>
        <p:spPr/>
        <p:txBody>
          <a:bodyPr/>
          <a:lstStyle/>
          <a:p>
            <a:pPr eaLnBrk="1" hangingPunct="1"/>
            <a:r>
              <a:rPr lang="en-GB" sz="2800" smtClean="0"/>
              <a:t>Justification for the research</a:t>
            </a:r>
          </a:p>
          <a:p>
            <a:pPr eaLnBrk="1" hangingPunct="1"/>
            <a:endParaRPr lang="en-GB" sz="2800" smtClean="0"/>
          </a:p>
          <a:p>
            <a:pPr eaLnBrk="1" hangingPunct="1"/>
            <a:r>
              <a:rPr lang="en-GB" sz="2800" smtClean="0"/>
              <a:t>Access to participants/Privacy</a:t>
            </a:r>
          </a:p>
          <a:p>
            <a:pPr eaLnBrk="1" hangingPunct="1"/>
            <a:endParaRPr lang="en-GB" sz="2800" smtClean="0"/>
          </a:p>
          <a:p>
            <a:pPr eaLnBrk="1" hangingPunct="1"/>
            <a:r>
              <a:rPr lang="en-GB" sz="2800" smtClean="0"/>
              <a:t>Informed consent</a:t>
            </a:r>
          </a:p>
          <a:p>
            <a:pPr eaLnBrk="1" hangingPunct="1"/>
            <a:endParaRPr lang="en-GB" sz="2800" smtClean="0"/>
          </a:p>
          <a:p>
            <a:pPr eaLnBrk="1" hangingPunct="1"/>
            <a:r>
              <a:rPr lang="en-GB" sz="2800" smtClean="0"/>
              <a:t>Potential harm</a:t>
            </a:r>
            <a:endParaRPr lang="en-US" sz="2800" smtClean="0"/>
          </a:p>
        </p:txBody>
      </p:sp>
      <p:pic>
        <p:nvPicPr>
          <p:cNvPr id="10244" name="Picture 4" descr="Ethics"/>
          <p:cNvPicPr>
            <a:picLocks noGrp="1" noChangeAspect="1" noChangeArrowheads="1"/>
          </p:cNvPicPr>
          <p:nvPr>
            <p:ph sz="half" idx="2"/>
          </p:nvPr>
        </p:nvPicPr>
        <p:blipFill>
          <a:blip r:embed="rId2"/>
          <a:srcRect/>
          <a:stretch>
            <a:fillRect/>
          </a:stretch>
        </p:blipFill>
        <p:spPr>
          <a:xfrm>
            <a:off x="4427538" y="2343150"/>
            <a:ext cx="4248150" cy="3214688"/>
          </a:xfrm>
        </p:spPr>
      </p:pic>
      <p:sp>
        <p:nvSpPr>
          <p:cNvPr id="6" name="Footer Placeholder 5"/>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dvisor with student."/>
          <p:cNvPicPr>
            <a:picLocks noChangeAspect="1" noChangeArrowheads="1"/>
          </p:cNvPicPr>
          <p:nvPr/>
        </p:nvPicPr>
        <p:blipFill>
          <a:blip r:embed="rId2"/>
          <a:srcRect/>
          <a:stretch>
            <a:fillRect/>
          </a:stretch>
        </p:blipFill>
        <p:spPr bwMode="auto">
          <a:xfrm>
            <a:off x="4572000" y="1700213"/>
            <a:ext cx="3910013" cy="4464050"/>
          </a:xfrm>
          <a:prstGeom prst="rect">
            <a:avLst/>
          </a:prstGeom>
          <a:noFill/>
          <a:ln w="9525">
            <a:noFill/>
            <a:miter lim="800000"/>
            <a:headEnd/>
            <a:tailEnd/>
          </a:ln>
        </p:spPr>
      </p:pic>
      <p:sp>
        <p:nvSpPr>
          <p:cNvPr id="46083" name="Rectangle 3"/>
          <p:cNvSpPr>
            <a:spLocks noGrp="1" noChangeArrowheads="1"/>
          </p:cNvSpPr>
          <p:nvPr>
            <p:ph type="title"/>
          </p:nvPr>
        </p:nvSpPr>
        <p:spPr>
          <a:xfrm>
            <a:off x="457200" y="704088"/>
            <a:ext cx="8229600" cy="515112"/>
          </a:xfrm>
        </p:spPr>
        <p:txBody>
          <a:bodyPr>
            <a:normAutofit fontScale="90000"/>
          </a:bodyPr>
          <a:lstStyle/>
          <a:p>
            <a:pPr algn="ctr" eaLnBrk="1" hangingPunct="1"/>
            <a:r>
              <a:rPr lang="en-GB" sz="4000" dirty="0" smtClean="0"/>
              <a:t>Ethical relationships with supervisors</a:t>
            </a:r>
            <a:endParaRPr lang="en-US" sz="4000" dirty="0" smtClean="0"/>
          </a:p>
        </p:txBody>
      </p:sp>
      <p:sp>
        <p:nvSpPr>
          <p:cNvPr id="46084" name="Rectangle 4"/>
          <p:cNvSpPr>
            <a:spLocks noGrp="1" noChangeArrowheads="1"/>
          </p:cNvSpPr>
          <p:nvPr>
            <p:ph type="body" idx="1"/>
          </p:nvPr>
        </p:nvSpPr>
        <p:spPr>
          <a:xfrm>
            <a:off x="457200" y="1600200"/>
            <a:ext cx="3538538" cy="4852988"/>
          </a:xfrm>
        </p:spPr>
        <p:txBody>
          <a:bodyPr/>
          <a:lstStyle/>
          <a:p>
            <a:pPr eaLnBrk="1" hangingPunct="1">
              <a:lnSpc>
                <a:spcPct val="80000"/>
              </a:lnSpc>
            </a:pPr>
            <a:r>
              <a:rPr lang="en-GB" sz="2000" dirty="0" smtClean="0"/>
              <a:t>The relationship between the student and the supervisor is unequal and hierarchical.</a:t>
            </a:r>
          </a:p>
          <a:p>
            <a:pPr eaLnBrk="1" hangingPunct="1">
              <a:lnSpc>
                <a:spcPct val="80000"/>
              </a:lnSpc>
            </a:pPr>
            <a:r>
              <a:rPr lang="en-US" sz="2000" dirty="0" smtClean="0"/>
              <a:t>the supervisor plays many roles as "adviser", "promoter", "boss", "teacher", "friend", "principal investigator” etc.</a:t>
            </a:r>
          </a:p>
          <a:p>
            <a:pPr eaLnBrk="1" hangingPunct="1">
              <a:lnSpc>
                <a:spcPct val="80000"/>
              </a:lnSpc>
            </a:pPr>
            <a:r>
              <a:rPr lang="en-US" sz="2000" dirty="0" smtClean="0"/>
              <a:t>This multiplicity of roles may lead to conflict</a:t>
            </a:r>
          </a:p>
          <a:p>
            <a:pPr eaLnBrk="1" hangingPunct="1">
              <a:lnSpc>
                <a:spcPct val="80000"/>
              </a:lnSpc>
            </a:pPr>
            <a:r>
              <a:rPr lang="en-GB" sz="2000" dirty="0" smtClean="0"/>
              <a:t>the relationship may be or may seem to be coercive /abusive</a:t>
            </a:r>
          </a:p>
          <a:p>
            <a:pPr eaLnBrk="1" hangingPunct="1">
              <a:lnSpc>
                <a:spcPct val="80000"/>
              </a:lnSpc>
            </a:pPr>
            <a:r>
              <a:rPr lang="en-GB" sz="2000" dirty="0" smtClean="0"/>
              <a:t>A student must feel free to make their own decisions</a:t>
            </a:r>
            <a:endParaRPr lang="en-US" sz="2000" dirty="0" smtClean="0"/>
          </a:p>
        </p:txBody>
      </p:sp>
      <p:sp>
        <p:nvSpPr>
          <p:cNvPr id="6" name="Footer Placeholder 5"/>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944562"/>
          </a:xfrm>
        </p:spPr>
        <p:txBody>
          <a:bodyPr>
            <a:normAutofit/>
          </a:bodyPr>
          <a:lstStyle/>
          <a:p>
            <a:pPr algn="ctr" eaLnBrk="1" hangingPunct="1"/>
            <a:r>
              <a:rPr lang="en-GB" sz="4000" dirty="0" smtClean="0"/>
              <a:t>Ethical supervision</a:t>
            </a:r>
            <a:endParaRPr lang="en-US" sz="4000" dirty="0" smtClean="0"/>
          </a:p>
        </p:txBody>
      </p:sp>
      <p:sp>
        <p:nvSpPr>
          <p:cNvPr id="47107" name="Rectangle 3"/>
          <p:cNvSpPr>
            <a:spLocks noGrp="1" noChangeArrowheads="1"/>
          </p:cNvSpPr>
          <p:nvPr>
            <p:ph type="body" idx="1"/>
          </p:nvPr>
        </p:nvSpPr>
        <p:spPr>
          <a:xfrm>
            <a:off x="395288" y="1268413"/>
            <a:ext cx="4681537" cy="4979987"/>
          </a:xfrm>
        </p:spPr>
        <p:txBody>
          <a:bodyPr>
            <a:normAutofit/>
          </a:bodyPr>
          <a:lstStyle/>
          <a:p>
            <a:pPr eaLnBrk="1" hangingPunct="1"/>
            <a:r>
              <a:rPr lang="en-US" sz="2400" dirty="0" smtClean="0"/>
              <a:t>Non-coercive </a:t>
            </a:r>
          </a:p>
          <a:p>
            <a:pPr eaLnBrk="1" hangingPunct="1"/>
            <a:r>
              <a:rPr lang="en-US" sz="2400" dirty="0" smtClean="0"/>
              <a:t>Nurtures the student’s confidence and skills</a:t>
            </a:r>
          </a:p>
          <a:p>
            <a:pPr eaLnBrk="1" hangingPunct="1"/>
            <a:r>
              <a:rPr lang="en-US" sz="2400" dirty="0" smtClean="0"/>
              <a:t>Permissive</a:t>
            </a:r>
          </a:p>
          <a:p>
            <a:pPr eaLnBrk="1" hangingPunct="1"/>
            <a:r>
              <a:rPr lang="en-GB" sz="2400" dirty="0" smtClean="0"/>
              <a:t>Does not use the student just as a technician or assistant but a</a:t>
            </a:r>
            <a:r>
              <a:rPr lang="en-US" sz="2400" dirty="0" err="1" smtClean="0"/>
              <a:t>llows</a:t>
            </a:r>
            <a:r>
              <a:rPr lang="en-US" sz="2400" dirty="0" smtClean="0"/>
              <a:t> the student to develop the project  in new ways </a:t>
            </a:r>
          </a:p>
          <a:p>
            <a:pPr eaLnBrk="1" hangingPunct="1"/>
            <a:r>
              <a:rPr lang="en-GB" sz="2400" dirty="0" smtClean="0"/>
              <a:t>Not jealous of the student’s success but allows the </a:t>
            </a:r>
            <a:r>
              <a:rPr lang="en-US" sz="2400" dirty="0" smtClean="0"/>
              <a:t>student to take ownership of their project and get the credit for it</a:t>
            </a:r>
          </a:p>
          <a:p>
            <a:pPr eaLnBrk="1" hangingPunct="1"/>
            <a:endParaRPr lang="en-US" sz="2400" dirty="0" smtClean="0"/>
          </a:p>
        </p:txBody>
      </p:sp>
      <p:pic>
        <p:nvPicPr>
          <p:cNvPr id="47109" name="Picture 2" descr="Abandoned dog crying at roadside"/>
          <p:cNvPicPr>
            <a:picLocks noChangeAspect="1" noChangeArrowheads="1"/>
          </p:cNvPicPr>
          <p:nvPr/>
        </p:nvPicPr>
        <p:blipFill>
          <a:blip r:embed="rId2"/>
          <a:srcRect/>
          <a:stretch>
            <a:fillRect/>
          </a:stretch>
        </p:blipFill>
        <p:spPr bwMode="auto">
          <a:xfrm>
            <a:off x="5181600" y="1600200"/>
            <a:ext cx="3500438" cy="42672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en-GB" sz="4000" dirty="0" smtClean="0"/>
              <a:t>Ethical relationships with colleagues</a:t>
            </a:r>
            <a:endParaRPr lang="en-US" sz="4000" dirty="0" smtClean="0"/>
          </a:p>
        </p:txBody>
      </p:sp>
      <p:sp>
        <p:nvSpPr>
          <p:cNvPr id="48131" name="Rectangle 3"/>
          <p:cNvSpPr>
            <a:spLocks noGrp="1" noChangeArrowheads="1"/>
          </p:cNvSpPr>
          <p:nvPr>
            <p:ph type="body" idx="1"/>
          </p:nvPr>
        </p:nvSpPr>
        <p:spPr>
          <a:xfrm>
            <a:off x="457200" y="2819400"/>
            <a:ext cx="3970338" cy="3306763"/>
          </a:xfrm>
        </p:spPr>
        <p:txBody>
          <a:bodyPr/>
          <a:lstStyle/>
          <a:p>
            <a:pPr eaLnBrk="1" hangingPunct="1"/>
            <a:r>
              <a:rPr lang="en-GB" dirty="0" smtClean="0"/>
              <a:t>Effective and ethical relationships with colleagues will aid a student to make more rapid progress on their project</a:t>
            </a:r>
            <a:endParaRPr lang="en-US" dirty="0" smtClean="0"/>
          </a:p>
        </p:txBody>
      </p:sp>
      <p:pic>
        <p:nvPicPr>
          <p:cNvPr id="48132" name="Picture 4" descr="djp114%20152_rdax_300x199_90"/>
          <p:cNvPicPr>
            <a:picLocks noChangeAspect="1" noChangeArrowheads="1"/>
          </p:cNvPicPr>
          <p:nvPr/>
        </p:nvPicPr>
        <p:blipFill>
          <a:blip r:embed="rId2"/>
          <a:srcRect/>
          <a:stretch>
            <a:fillRect/>
          </a:stretch>
        </p:blipFill>
        <p:spPr bwMode="auto">
          <a:xfrm>
            <a:off x="5003800" y="2492374"/>
            <a:ext cx="3851275" cy="32226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en-GB" dirty="0" smtClean="0"/>
              <a:t>PUBLICATIONS</a:t>
            </a:r>
          </a:p>
        </p:txBody>
      </p:sp>
      <p:sp>
        <p:nvSpPr>
          <p:cNvPr id="56323" name="Rectangle 3"/>
          <p:cNvSpPr>
            <a:spLocks noGrp="1" noChangeArrowheads="1"/>
          </p:cNvSpPr>
          <p:nvPr>
            <p:ph type="body" sz="half" idx="1"/>
          </p:nvPr>
        </p:nvSpPr>
        <p:spPr>
          <a:xfrm>
            <a:off x="468313" y="1412875"/>
            <a:ext cx="4038600" cy="4911725"/>
          </a:xfrm>
        </p:spPr>
        <p:txBody>
          <a:bodyPr>
            <a:normAutofit/>
          </a:bodyPr>
          <a:lstStyle/>
          <a:p>
            <a:pPr eaLnBrk="1" hangingPunct="1">
              <a:lnSpc>
                <a:spcPct val="90000"/>
              </a:lnSpc>
            </a:pPr>
            <a:r>
              <a:rPr lang="en-GB" sz="2800" dirty="0" smtClean="0"/>
              <a:t>Are how the world sees you.</a:t>
            </a:r>
          </a:p>
          <a:p>
            <a:pPr eaLnBrk="1" hangingPunct="1">
              <a:lnSpc>
                <a:spcPct val="90000"/>
              </a:lnSpc>
            </a:pPr>
            <a:r>
              <a:rPr lang="en-GB" sz="2800" dirty="0" smtClean="0"/>
              <a:t>Determine whether you get funding for further research or not!</a:t>
            </a:r>
          </a:p>
          <a:p>
            <a:pPr eaLnBrk="1" hangingPunct="1">
              <a:lnSpc>
                <a:spcPct val="90000"/>
              </a:lnSpc>
            </a:pPr>
            <a:r>
              <a:rPr lang="en-GB" sz="2800" dirty="0" smtClean="0"/>
              <a:t>Determine whether you get promoted or not!!</a:t>
            </a:r>
          </a:p>
          <a:p>
            <a:pPr eaLnBrk="1" hangingPunct="1">
              <a:lnSpc>
                <a:spcPct val="90000"/>
              </a:lnSpc>
            </a:pPr>
            <a:r>
              <a:rPr lang="en-GB" sz="2800" dirty="0" smtClean="0"/>
              <a:t>Determine whether you keep your job or not!!!</a:t>
            </a:r>
          </a:p>
          <a:p>
            <a:pPr eaLnBrk="1" hangingPunct="1">
              <a:lnSpc>
                <a:spcPct val="90000"/>
              </a:lnSpc>
            </a:pPr>
            <a:endParaRPr lang="en-GB" sz="2800" dirty="0" smtClean="0"/>
          </a:p>
        </p:txBody>
      </p:sp>
      <p:pic>
        <p:nvPicPr>
          <p:cNvPr id="49156" name="Picture 4" descr="Publishperish"/>
          <p:cNvPicPr>
            <a:picLocks noGrp="1" noChangeAspect="1" noChangeArrowheads="1"/>
          </p:cNvPicPr>
          <p:nvPr>
            <p:ph sz="half" idx="2"/>
          </p:nvPr>
        </p:nvPicPr>
        <p:blipFill>
          <a:blip r:embed="rId2"/>
          <a:srcRect/>
          <a:stretch>
            <a:fillRect/>
          </a:stretch>
        </p:blipFill>
        <p:spPr>
          <a:xfrm>
            <a:off x="4643438" y="1524001"/>
            <a:ext cx="4038600" cy="4267200"/>
          </a:xfrm>
        </p:spPr>
      </p:pic>
      <p:sp>
        <p:nvSpPr>
          <p:cNvPr id="6" name="Footer Placeholder 5"/>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dissolve">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dissolve">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dissolve">
                                      <p:cBhvr>
                                        <p:cTn id="17" dur="500"/>
                                        <p:tgtEl>
                                          <p:spTgt spid="5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dissolve">
                                      <p:cBhvr>
                                        <p:cTn id="22" dur="500"/>
                                        <p:tgtEl>
                                          <p:spTgt spid="56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Antidepressant"/>
          <p:cNvPicPr>
            <a:picLocks noGrp="1" noChangeAspect="1" noChangeArrowheads="1"/>
          </p:cNvPicPr>
          <p:nvPr>
            <p:ph/>
          </p:nvPr>
        </p:nvPicPr>
        <p:blipFill>
          <a:blip r:embed="rId2"/>
          <a:srcRect/>
          <a:stretch>
            <a:fillRect/>
          </a:stretch>
        </p:blipFill>
        <p:spPr>
          <a:xfrm>
            <a:off x="395288" y="1219199"/>
            <a:ext cx="8388350" cy="5357813"/>
          </a:xfrm>
          <a:ln w="38100">
            <a:solidFill>
              <a:srgbClr val="000000"/>
            </a:solidFill>
          </a:ln>
        </p:spPr>
      </p:pic>
      <p:sp>
        <p:nvSpPr>
          <p:cNvPr id="50179" name="Text Box 3"/>
          <p:cNvSpPr txBox="1">
            <a:spLocks noChangeArrowheads="1"/>
          </p:cNvSpPr>
          <p:nvPr/>
        </p:nvSpPr>
        <p:spPr bwMode="auto">
          <a:xfrm>
            <a:off x="1258888" y="533400"/>
            <a:ext cx="6818312" cy="523220"/>
          </a:xfrm>
          <a:prstGeom prst="rect">
            <a:avLst/>
          </a:prstGeom>
          <a:noFill/>
          <a:ln w="9525">
            <a:noFill/>
            <a:miter lim="800000"/>
            <a:headEnd/>
            <a:tailEnd/>
          </a:ln>
        </p:spPr>
        <p:txBody>
          <a:bodyPr wrap="square">
            <a:spAutoFit/>
          </a:bodyPr>
          <a:lstStyle/>
          <a:p>
            <a:pPr algn="ctr" eaLnBrk="0" hangingPunct="0"/>
            <a:r>
              <a:rPr lang="en-GB" sz="2800" dirty="0"/>
              <a:t>THE NEGATIVE DATA PROBLEM</a:t>
            </a:r>
          </a:p>
        </p:txBody>
      </p:sp>
      <p:sp>
        <p:nvSpPr>
          <p:cNvPr id="5" name="Footer Placeholder 4"/>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n-GB" sz="4000" dirty="0" smtClean="0"/>
              <a:t>THE NEGATIVE DATA PROBLEM</a:t>
            </a:r>
          </a:p>
        </p:txBody>
      </p:sp>
      <p:sp>
        <p:nvSpPr>
          <p:cNvPr id="51203" name="Rectangle 3"/>
          <p:cNvSpPr>
            <a:spLocks noGrp="1" noChangeArrowheads="1"/>
          </p:cNvSpPr>
          <p:nvPr>
            <p:ph type="body" sz="half" idx="1"/>
          </p:nvPr>
        </p:nvSpPr>
        <p:spPr>
          <a:xfrm>
            <a:off x="457200" y="1600200"/>
            <a:ext cx="4762500" cy="4997450"/>
          </a:xfrm>
        </p:spPr>
        <p:txBody>
          <a:bodyPr/>
          <a:lstStyle/>
          <a:p>
            <a:pPr eaLnBrk="1" hangingPunct="1">
              <a:lnSpc>
                <a:spcPct val="90000"/>
              </a:lnSpc>
            </a:pPr>
            <a:r>
              <a:rPr lang="en-GB" sz="2400" smtClean="0"/>
              <a:t>Can negative results be important?</a:t>
            </a:r>
          </a:p>
          <a:p>
            <a:pPr eaLnBrk="1" hangingPunct="1">
              <a:lnSpc>
                <a:spcPct val="90000"/>
              </a:lnSpc>
            </a:pPr>
            <a:r>
              <a:rPr lang="en-GB" sz="2400" smtClean="0"/>
              <a:t>Are they publishable?</a:t>
            </a:r>
          </a:p>
          <a:p>
            <a:pPr eaLnBrk="1" hangingPunct="1">
              <a:lnSpc>
                <a:spcPct val="90000"/>
              </a:lnSpc>
            </a:pPr>
            <a:r>
              <a:rPr lang="en-GB" sz="2400" smtClean="0"/>
              <a:t>Would journals full of negative results sell?</a:t>
            </a:r>
          </a:p>
          <a:p>
            <a:pPr eaLnBrk="1" hangingPunct="1">
              <a:lnSpc>
                <a:spcPct val="90000"/>
              </a:lnSpc>
            </a:pPr>
            <a:r>
              <a:rPr lang="en-GB" sz="2400" smtClean="0"/>
              <a:t>If they are not published are they doomed to be repeated wastefully?</a:t>
            </a:r>
          </a:p>
          <a:p>
            <a:pPr eaLnBrk="1" hangingPunct="1">
              <a:lnSpc>
                <a:spcPct val="90000"/>
              </a:lnSpc>
            </a:pPr>
            <a:r>
              <a:rPr lang="en-GB" sz="2400" smtClean="0"/>
              <a:t>How can positive results be validated without knowing about negative ones?</a:t>
            </a:r>
          </a:p>
        </p:txBody>
      </p:sp>
      <p:pic>
        <p:nvPicPr>
          <p:cNvPr id="51204" name="Picture 4" descr="fam16"/>
          <p:cNvPicPr>
            <a:picLocks noGrp="1" noChangeAspect="1" noChangeArrowheads="1"/>
          </p:cNvPicPr>
          <p:nvPr>
            <p:ph sz="half" idx="2"/>
          </p:nvPr>
        </p:nvPicPr>
        <p:blipFill>
          <a:blip r:embed="rId2"/>
          <a:srcRect/>
          <a:stretch>
            <a:fillRect/>
          </a:stretch>
        </p:blipFill>
        <p:spPr>
          <a:xfrm>
            <a:off x="4953000" y="1600201"/>
            <a:ext cx="3962400" cy="4343400"/>
          </a:xfrm>
        </p:spPr>
      </p:pic>
      <p:sp>
        <p:nvSpPr>
          <p:cNvPr id="6" name="Footer Placeholder 5"/>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en-GB" sz="4000" dirty="0" smtClean="0"/>
              <a:t>Two types of authorship problem</a:t>
            </a:r>
            <a:endParaRPr lang="en-US" sz="4000" dirty="0" smtClean="0"/>
          </a:p>
        </p:txBody>
      </p:sp>
      <p:sp>
        <p:nvSpPr>
          <p:cNvPr id="52227" name="Rectangle 3"/>
          <p:cNvSpPr>
            <a:spLocks noGrp="1" noChangeArrowheads="1"/>
          </p:cNvSpPr>
          <p:nvPr>
            <p:ph type="body" sz="half" idx="1"/>
          </p:nvPr>
        </p:nvSpPr>
        <p:spPr>
          <a:xfrm>
            <a:off x="457200" y="1600200"/>
            <a:ext cx="4762500" cy="4924425"/>
          </a:xfrm>
        </p:spPr>
        <p:txBody>
          <a:bodyPr/>
          <a:lstStyle/>
          <a:p>
            <a:pPr eaLnBrk="1" hangingPunct="1">
              <a:lnSpc>
                <a:spcPct val="80000"/>
              </a:lnSpc>
            </a:pPr>
            <a:r>
              <a:rPr lang="en-US" sz="2400" smtClean="0"/>
              <a:t>Gift  Authorship </a:t>
            </a:r>
          </a:p>
          <a:p>
            <a:pPr lvl="1" eaLnBrk="1" hangingPunct="1">
              <a:lnSpc>
                <a:spcPct val="80000"/>
              </a:lnSpc>
            </a:pPr>
            <a:r>
              <a:rPr lang="en-US" sz="2000" smtClean="0"/>
              <a:t>Inclusion of authors who did not contribute significantly to the study – this might include a PhD supervisor!</a:t>
            </a:r>
          </a:p>
          <a:p>
            <a:pPr lvl="2" eaLnBrk="1" hangingPunct="1">
              <a:lnSpc>
                <a:spcPct val="80000"/>
              </a:lnSpc>
            </a:pPr>
            <a:r>
              <a:rPr lang="en-US" sz="1800" smtClean="0"/>
              <a:t>Hierarchy (Expectation / favour) </a:t>
            </a:r>
          </a:p>
          <a:p>
            <a:pPr lvl="2" eaLnBrk="1" hangingPunct="1">
              <a:lnSpc>
                <a:spcPct val="80000"/>
              </a:lnSpc>
            </a:pPr>
            <a:r>
              <a:rPr lang="en-US" sz="1800" smtClean="0"/>
              <a:t>Colleagues ( Increase publications) </a:t>
            </a:r>
          </a:p>
          <a:p>
            <a:pPr eaLnBrk="1" hangingPunct="1">
              <a:lnSpc>
                <a:spcPct val="80000"/>
              </a:lnSpc>
            </a:pPr>
            <a:r>
              <a:rPr lang="en-US" sz="2400" smtClean="0"/>
              <a:t>Ghost Authorship </a:t>
            </a:r>
          </a:p>
          <a:p>
            <a:pPr lvl="1" eaLnBrk="1" hangingPunct="1">
              <a:lnSpc>
                <a:spcPct val="80000"/>
              </a:lnSpc>
            </a:pPr>
            <a:r>
              <a:rPr lang="en-US" sz="2000" smtClean="0"/>
              <a:t>Absence of Authors </a:t>
            </a:r>
          </a:p>
          <a:p>
            <a:pPr lvl="2" eaLnBrk="1" hangingPunct="1">
              <a:lnSpc>
                <a:spcPct val="80000"/>
              </a:lnSpc>
            </a:pPr>
            <a:r>
              <a:rPr lang="en-US" sz="1800" smtClean="0"/>
              <a:t>Professional writers ( Should be acknowledged) </a:t>
            </a:r>
          </a:p>
          <a:p>
            <a:pPr lvl="2" eaLnBrk="1" hangingPunct="1">
              <a:lnSpc>
                <a:spcPct val="80000"/>
              </a:lnSpc>
            </a:pPr>
            <a:r>
              <a:rPr lang="en-US" sz="1800" smtClean="0"/>
              <a:t>Hierarchical / political / personal reasons </a:t>
            </a:r>
          </a:p>
          <a:p>
            <a:pPr eaLnBrk="1" hangingPunct="1">
              <a:lnSpc>
                <a:spcPct val="80000"/>
              </a:lnSpc>
            </a:pPr>
            <a:endParaRPr lang="en-US" sz="2400" smtClean="0"/>
          </a:p>
        </p:txBody>
      </p:sp>
      <p:pic>
        <p:nvPicPr>
          <p:cNvPr id="52228" name="Picture 4" descr="cartoon%20copy"/>
          <p:cNvPicPr>
            <a:picLocks noGrp="1" noChangeAspect="1" noChangeArrowheads="1"/>
          </p:cNvPicPr>
          <p:nvPr>
            <p:ph sz="half" idx="2"/>
          </p:nvPr>
        </p:nvPicPr>
        <p:blipFill>
          <a:blip r:embed="rId2"/>
          <a:srcRect/>
          <a:stretch>
            <a:fillRect/>
          </a:stretch>
        </p:blipFill>
        <p:spPr>
          <a:xfrm>
            <a:off x="5543550" y="1773238"/>
            <a:ext cx="3600450" cy="3444875"/>
          </a:xfrm>
        </p:spPr>
      </p:pic>
      <p:sp>
        <p:nvSpPr>
          <p:cNvPr id="6" name="Footer Placeholder 5"/>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GB" dirty="0" smtClean="0"/>
              <a:t>Autonomy</a:t>
            </a:r>
            <a:endParaRPr lang="en-US" dirty="0" smtClean="0"/>
          </a:p>
        </p:txBody>
      </p:sp>
      <p:sp>
        <p:nvSpPr>
          <p:cNvPr id="12291" name="Rectangle 3"/>
          <p:cNvSpPr>
            <a:spLocks noGrp="1" noChangeArrowheads="1"/>
          </p:cNvSpPr>
          <p:nvPr>
            <p:ph type="body" sz="half" idx="1"/>
          </p:nvPr>
        </p:nvSpPr>
        <p:spPr>
          <a:xfrm>
            <a:off x="685799" y="1676400"/>
            <a:ext cx="3821113" cy="4800600"/>
          </a:xfrm>
        </p:spPr>
        <p:txBody>
          <a:bodyPr>
            <a:normAutofit lnSpcReduction="10000"/>
          </a:bodyPr>
          <a:lstStyle/>
          <a:p>
            <a:pPr eaLnBrk="1" hangingPunct="1">
              <a:lnSpc>
                <a:spcPct val="80000"/>
              </a:lnSpc>
            </a:pPr>
            <a:r>
              <a:rPr lang="en-US" sz="2400" dirty="0" smtClean="0"/>
              <a:t>The ethical principle of autonomy means that each person should be given the respect, time, and opportunity necessary to make his or her own decisions. </a:t>
            </a:r>
          </a:p>
          <a:p>
            <a:pPr eaLnBrk="1" hangingPunct="1">
              <a:lnSpc>
                <a:spcPct val="80000"/>
              </a:lnSpc>
            </a:pPr>
            <a:endParaRPr lang="en-US" sz="2400" dirty="0" smtClean="0"/>
          </a:p>
          <a:p>
            <a:pPr eaLnBrk="1" hangingPunct="1">
              <a:lnSpc>
                <a:spcPct val="80000"/>
              </a:lnSpc>
            </a:pPr>
            <a:r>
              <a:rPr lang="en-US" sz="2400" dirty="0" smtClean="0"/>
              <a:t>Prospective participants must be given the information they will need to decide to enter a study or not to participate. </a:t>
            </a:r>
          </a:p>
          <a:p>
            <a:pPr eaLnBrk="1" hangingPunct="1">
              <a:lnSpc>
                <a:spcPct val="80000"/>
              </a:lnSpc>
            </a:pPr>
            <a:endParaRPr lang="en-US" sz="2400" dirty="0" smtClean="0"/>
          </a:p>
          <a:p>
            <a:pPr eaLnBrk="1" hangingPunct="1">
              <a:lnSpc>
                <a:spcPct val="80000"/>
              </a:lnSpc>
            </a:pPr>
            <a:r>
              <a:rPr lang="en-US" sz="2400" dirty="0" smtClean="0"/>
              <a:t>There should not be pressure to participate. </a:t>
            </a:r>
          </a:p>
        </p:txBody>
      </p:sp>
      <p:pic>
        <p:nvPicPr>
          <p:cNvPr id="12293" name="Picture 2"/>
          <p:cNvPicPr>
            <a:picLocks noGrp="1" noChangeAspect="1" noChangeArrowheads="1"/>
          </p:cNvPicPr>
          <p:nvPr>
            <p:ph sz="half" idx="2"/>
          </p:nvPr>
        </p:nvPicPr>
        <p:blipFill>
          <a:blip r:embed="rId2"/>
          <a:srcRect/>
          <a:stretch>
            <a:fillRect/>
          </a:stretch>
        </p:blipFill>
        <p:spPr>
          <a:xfrm>
            <a:off x="4787900" y="2133600"/>
            <a:ext cx="4014788" cy="3038475"/>
          </a:xfrm>
          <a:noFill/>
        </p:spPr>
      </p:pic>
      <p:sp>
        <p:nvSpPr>
          <p:cNvPr id="6" name="Footer Placeholder 5"/>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77875"/>
          </a:xfrm>
        </p:spPr>
        <p:txBody>
          <a:bodyPr>
            <a:normAutofit fontScale="90000"/>
          </a:bodyPr>
          <a:lstStyle/>
          <a:p>
            <a:pPr algn="ctr" eaLnBrk="1" hangingPunct="1"/>
            <a:r>
              <a:rPr lang="en-GB" dirty="0" smtClean="0"/>
              <a:t>Vulnerable participants</a:t>
            </a:r>
            <a:endParaRPr lang="en-US" dirty="0" smtClean="0"/>
          </a:p>
        </p:txBody>
      </p:sp>
      <p:sp>
        <p:nvSpPr>
          <p:cNvPr id="13315" name="Rectangle 3"/>
          <p:cNvSpPr>
            <a:spLocks noGrp="1" noChangeArrowheads="1"/>
          </p:cNvSpPr>
          <p:nvPr>
            <p:ph type="body" sz="half" idx="1"/>
          </p:nvPr>
        </p:nvSpPr>
        <p:spPr>
          <a:xfrm>
            <a:off x="250825" y="1052512"/>
            <a:ext cx="5113338" cy="5348287"/>
          </a:xfrm>
        </p:spPr>
        <p:txBody>
          <a:bodyPr>
            <a:normAutofit/>
          </a:bodyPr>
          <a:lstStyle/>
          <a:p>
            <a:pPr eaLnBrk="1" hangingPunct="1">
              <a:lnSpc>
                <a:spcPct val="80000"/>
              </a:lnSpc>
            </a:pPr>
            <a:r>
              <a:rPr lang="en-US" sz="2400" dirty="0" smtClean="0"/>
              <a:t>Potentially vulnerable participants such as children, the elderly, the mentally ill may be incapable of understanding information that would enable them to make an informed decision about study participation.</a:t>
            </a:r>
          </a:p>
          <a:p>
            <a:pPr eaLnBrk="1" hangingPunct="1">
              <a:lnSpc>
                <a:spcPct val="80000"/>
              </a:lnSpc>
            </a:pPr>
            <a:r>
              <a:rPr lang="en-US" sz="2400" dirty="0" smtClean="0"/>
              <a:t>Consequently, careful consideration of their situation and needs is required, and extra care must be taken to protect them. </a:t>
            </a:r>
          </a:p>
          <a:p>
            <a:pPr eaLnBrk="1" hangingPunct="1">
              <a:lnSpc>
                <a:spcPct val="80000"/>
              </a:lnSpc>
            </a:pPr>
            <a:r>
              <a:rPr lang="en-US" sz="2400" dirty="0" smtClean="0"/>
              <a:t>For example, how will you assess the diminished capacity of an elderly individual, who will be the guardian, and how and when will you involve another individual as guardian in the process?</a:t>
            </a:r>
          </a:p>
        </p:txBody>
      </p:sp>
      <p:pic>
        <p:nvPicPr>
          <p:cNvPr id="13316" name="Picture 4" descr="hdm_legal_icon2a"/>
          <p:cNvPicPr>
            <a:picLocks noGrp="1" noChangeAspect="1" noChangeArrowheads="1"/>
          </p:cNvPicPr>
          <p:nvPr>
            <p:ph sz="quarter" idx="3"/>
          </p:nvPr>
        </p:nvPicPr>
        <p:blipFill>
          <a:blip r:embed="rId2"/>
          <a:srcRect/>
          <a:stretch>
            <a:fillRect/>
          </a:stretch>
        </p:blipFill>
        <p:spPr>
          <a:xfrm>
            <a:off x="5435600" y="1484313"/>
            <a:ext cx="3554413" cy="3816350"/>
          </a:xfrm>
        </p:spPr>
      </p:pic>
      <p:sp>
        <p:nvSpPr>
          <p:cNvPr id="6" name="Footer Placeholder 5"/>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GB" dirty="0" smtClean="0"/>
              <a:t>Research is social activity</a:t>
            </a:r>
            <a:endParaRPr lang="en-US" dirty="0" smtClean="0"/>
          </a:p>
        </p:txBody>
      </p:sp>
      <p:sp>
        <p:nvSpPr>
          <p:cNvPr id="43011" name="Rectangle 3"/>
          <p:cNvSpPr>
            <a:spLocks noGrp="1" noChangeArrowheads="1"/>
          </p:cNvSpPr>
          <p:nvPr>
            <p:ph type="body" idx="1"/>
          </p:nvPr>
        </p:nvSpPr>
        <p:spPr>
          <a:xfrm>
            <a:off x="457200" y="1981200"/>
            <a:ext cx="4546600" cy="4144963"/>
          </a:xfrm>
        </p:spPr>
        <p:txBody>
          <a:bodyPr/>
          <a:lstStyle/>
          <a:p>
            <a:pPr eaLnBrk="1" hangingPunct="1"/>
            <a:r>
              <a:rPr lang="en-GB" sz="2800" dirty="0" smtClean="0"/>
              <a:t>Research is not just a method and a system of organised knowledge</a:t>
            </a:r>
          </a:p>
          <a:p>
            <a:pPr eaLnBrk="1" hangingPunct="1"/>
            <a:endParaRPr lang="en-GB" sz="2800" dirty="0" smtClean="0"/>
          </a:p>
          <a:p>
            <a:pPr eaLnBrk="1" hangingPunct="1"/>
            <a:r>
              <a:rPr lang="en-GB" sz="2800" dirty="0" smtClean="0"/>
              <a:t>It is a social activity carried out by groups of competing/co-operating/communicating scientists </a:t>
            </a:r>
          </a:p>
          <a:p>
            <a:pPr eaLnBrk="1" hangingPunct="1"/>
            <a:endParaRPr lang="en-US" sz="2800" dirty="0" smtClean="0"/>
          </a:p>
        </p:txBody>
      </p:sp>
      <p:pic>
        <p:nvPicPr>
          <p:cNvPr id="43012" name="Picture 4" descr="dialogue"/>
          <p:cNvPicPr>
            <a:picLocks noChangeAspect="1" noChangeArrowheads="1"/>
          </p:cNvPicPr>
          <p:nvPr/>
        </p:nvPicPr>
        <p:blipFill>
          <a:blip r:embed="rId2"/>
          <a:srcRect/>
          <a:stretch>
            <a:fillRect/>
          </a:stretch>
        </p:blipFill>
        <p:spPr bwMode="auto">
          <a:xfrm>
            <a:off x="5148263" y="1951038"/>
            <a:ext cx="3995737" cy="2855912"/>
          </a:xfrm>
          <a:prstGeom prst="rect">
            <a:avLst/>
          </a:prstGeom>
          <a:noFill/>
          <a:ln w="9525">
            <a:noFill/>
            <a:miter lim="800000"/>
            <a:headEnd/>
            <a:tailEnd/>
          </a:ln>
        </p:spPr>
      </p:pic>
      <p:sp>
        <p:nvSpPr>
          <p:cNvPr id="43013" name="Text Box 5"/>
          <p:cNvSpPr txBox="1">
            <a:spLocks noChangeArrowheads="1"/>
          </p:cNvSpPr>
          <p:nvPr/>
        </p:nvSpPr>
        <p:spPr bwMode="auto">
          <a:xfrm>
            <a:off x="8101013" y="3789363"/>
            <a:ext cx="1042987" cy="1192212"/>
          </a:xfrm>
          <a:prstGeom prst="rect">
            <a:avLst/>
          </a:prstGeom>
          <a:solidFill>
            <a:schemeClr val="bg1"/>
          </a:solidFill>
          <a:ln w="9525">
            <a:noFill/>
            <a:miter lim="800000"/>
            <a:headEnd/>
            <a:tailEnd/>
          </a:ln>
        </p:spPr>
        <p:txBody>
          <a:bodyPr>
            <a:spAutoFit/>
          </a:bodyPr>
          <a:lstStyle/>
          <a:p>
            <a:pPr>
              <a:spcBef>
                <a:spcPct val="50000"/>
              </a:spcBef>
            </a:pPr>
            <a:r>
              <a:rPr lang="en-GB"/>
              <a:t>  </a:t>
            </a:r>
          </a:p>
          <a:p>
            <a:pPr>
              <a:spcBef>
                <a:spcPct val="50000"/>
              </a:spcBef>
            </a:pPr>
            <a:r>
              <a:rPr lang="en-GB"/>
              <a:t>  </a:t>
            </a:r>
          </a:p>
          <a:p>
            <a:pPr>
              <a:spcBef>
                <a:spcPct val="50000"/>
              </a:spcBef>
            </a:pPr>
            <a:endParaRPr lang="en-US"/>
          </a:p>
        </p:txBody>
      </p:sp>
      <p:sp>
        <p:nvSpPr>
          <p:cNvPr id="7" name="Footer Placeholder 6"/>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57200"/>
            <a:ext cx="8229600" cy="838200"/>
          </a:xfrm>
        </p:spPr>
        <p:txBody>
          <a:bodyPr>
            <a:normAutofit/>
          </a:bodyPr>
          <a:lstStyle/>
          <a:p>
            <a:pPr algn="ctr" eaLnBrk="1" hangingPunct="1"/>
            <a:r>
              <a:rPr lang="en-GB" dirty="0" smtClean="0"/>
              <a:t>The participants</a:t>
            </a:r>
            <a:endParaRPr lang="en-US" dirty="0" smtClean="0"/>
          </a:p>
        </p:txBody>
      </p:sp>
      <p:sp>
        <p:nvSpPr>
          <p:cNvPr id="15363" name="Rectangle 3"/>
          <p:cNvSpPr>
            <a:spLocks noGrp="1" noChangeArrowheads="1"/>
          </p:cNvSpPr>
          <p:nvPr>
            <p:ph type="body" sz="half" idx="1"/>
          </p:nvPr>
        </p:nvSpPr>
        <p:spPr>
          <a:xfrm>
            <a:off x="533400" y="1447800"/>
            <a:ext cx="4254500" cy="5181600"/>
          </a:xfrm>
        </p:spPr>
        <p:txBody>
          <a:bodyPr>
            <a:normAutofit/>
          </a:bodyPr>
          <a:lstStyle/>
          <a:p>
            <a:pPr eaLnBrk="1" hangingPunct="1">
              <a:lnSpc>
                <a:spcPct val="80000"/>
              </a:lnSpc>
            </a:pPr>
            <a:r>
              <a:rPr lang="en-GB" sz="2400" dirty="0" smtClean="0"/>
              <a:t>The participants may not have the experience or educational background in order to fully understand the implications of the research</a:t>
            </a:r>
          </a:p>
          <a:p>
            <a:pPr eaLnBrk="1" hangingPunct="1">
              <a:lnSpc>
                <a:spcPct val="80000"/>
              </a:lnSpc>
            </a:pPr>
            <a:r>
              <a:rPr lang="en-GB" sz="2400" dirty="0" smtClean="0"/>
              <a:t>They may be swayed because of their respect of and trust in the researcher who stands as an authority figure</a:t>
            </a:r>
          </a:p>
          <a:p>
            <a:pPr eaLnBrk="1" hangingPunct="1">
              <a:lnSpc>
                <a:spcPct val="80000"/>
              </a:lnSpc>
            </a:pPr>
            <a:r>
              <a:rPr lang="en-GB" sz="2400" dirty="0" smtClean="0"/>
              <a:t>If they are being paid for their participation they may be swayed by economic considerations from a free judgement of the risks</a:t>
            </a:r>
          </a:p>
        </p:txBody>
      </p:sp>
      <p:pic>
        <p:nvPicPr>
          <p:cNvPr id="15364" name="Picture 4" descr="interview"/>
          <p:cNvPicPr>
            <a:picLocks noGrp="1" noChangeAspect="1" noChangeArrowheads="1"/>
          </p:cNvPicPr>
          <p:nvPr>
            <p:ph sz="half" idx="2"/>
          </p:nvPr>
        </p:nvPicPr>
        <p:blipFill>
          <a:blip r:embed="rId2"/>
          <a:srcRect/>
          <a:stretch>
            <a:fillRect/>
          </a:stretch>
        </p:blipFill>
        <p:spPr>
          <a:xfrm>
            <a:off x="4932363" y="2276475"/>
            <a:ext cx="4038600" cy="2838450"/>
          </a:xfrm>
        </p:spPr>
      </p:pic>
      <p:sp>
        <p:nvSpPr>
          <p:cNvPr id="6" name="Footer Placeholder 5"/>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8313" y="304800"/>
            <a:ext cx="8229600" cy="838200"/>
          </a:xfrm>
        </p:spPr>
        <p:txBody>
          <a:bodyPr>
            <a:normAutofit fontScale="90000"/>
          </a:bodyPr>
          <a:lstStyle/>
          <a:p>
            <a:pPr algn="ctr" eaLnBrk="1" hangingPunct="1"/>
            <a:r>
              <a:rPr lang="en-GB" sz="3200" b="1" dirty="0" smtClean="0"/>
              <a:t>How to maximise your publications? UNETHICALLY!</a:t>
            </a:r>
            <a:endParaRPr lang="en-US" sz="3200" b="1" dirty="0" smtClean="0"/>
          </a:p>
        </p:txBody>
      </p:sp>
      <p:sp>
        <p:nvSpPr>
          <p:cNvPr id="56323" name="Rectangle 3"/>
          <p:cNvSpPr>
            <a:spLocks noGrp="1" noChangeArrowheads="1"/>
          </p:cNvSpPr>
          <p:nvPr>
            <p:ph type="body" sz="half" idx="1"/>
          </p:nvPr>
        </p:nvSpPr>
        <p:spPr/>
        <p:txBody>
          <a:bodyPr>
            <a:normAutofit fontScale="92500"/>
          </a:bodyPr>
          <a:lstStyle/>
          <a:p>
            <a:pPr eaLnBrk="1" hangingPunct="1">
              <a:lnSpc>
                <a:spcPct val="90000"/>
              </a:lnSpc>
            </a:pPr>
            <a:r>
              <a:rPr lang="en-GB" sz="2800" dirty="0" smtClean="0"/>
              <a:t>SALAMI-SLICING</a:t>
            </a:r>
          </a:p>
          <a:p>
            <a:pPr eaLnBrk="1" hangingPunct="1">
              <a:lnSpc>
                <a:spcPct val="90000"/>
              </a:lnSpc>
              <a:buFontTx/>
              <a:buNone/>
            </a:pPr>
            <a:r>
              <a:rPr lang="en-GB" sz="2800" dirty="0" smtClean="0"/>
              <a:t>    breaking up work into large number of small papers.</a:t>
            </a:r>
          </a:p>
          <a:p>
            <a:pPr eaLnBrk="1" hangingPunct="1">
              <a:lnSpc>
                <a:spcPct val="90000"/>
              </a:lnSpc>
            </a:pPr>
            <a:r>
              <a:rPr lang="en-GB" sz="2800" dirty="0" smtClean="0"/>
              <a:t>TILING</a:t>
            </a:r>
          </a:p>
          <a:p>
            <a:pPr eaLnBrk="1" hangingPunct="1">
              <a:lnSpc>
                <a:spcPct val="90000"/>
              </a:lnSpc>
              <a:buFontTx/>
              <a:buNone/>
            </a:pPr>
            <a:r>
              <a:rPr lang="en-GB" sz="2800" dirty="0" smtClean="0"/>
              <a:t>   publishing sequence of substantially overlapping papers.</a:t>
            </a:r>
          </a:p>
          <a:p>
            <a:pPr eaLnBrk="1" hangingPunct="1">
              <a:lnSpc>
                <a:spcPct val="90000"/>
              </a:lnSpc>
            </a:pPr>
            <a:r>
              <a:rPr lang="en-GB" sz="2800" dirty="0" smtClean="0"/>
              <a:t>DOUBLE-PUBLISHING</a:t>
            </a:r>
          </a:p>
          <a:p>
            <a:pPr eaLnBrk="1" hangingPunct="1">
              <a:lnSpc>
                <a:spcPct val="90000"/>
              </a:lnSpc>
              <a:buFontTx/>
              <a:buNone/>
            </a:pPr>
            <a:r>
              <a:rPr lang="en-US" sz="2800" dirty="0" smtClean="0"/>
              <a:t>    publishing same work twice</a:t>
            </a:r>
          </a:p>
        </p:txBody>
      </p:sp>
      <p:pic>
        <p:nvPicPr>
          <p:cNvPr id="56324" name="Picture 4" descr="nmat1305-i1"/>
          <p:cNvPicPr>
            <a:picLocks noGrp="1" noChangeAspect="1" noChangeArrowheads="1"/>
          </p:cNvPicPr>
          <p:nvPr>
            <p:ph sz="quarter" idx="2"/>
          </p:nvPr>
        </p:nvPicPr>
        <p:blipFill>
          <a:blip r:embed="rId2"/>
          <a:srcRect/>
          <a:stretch>
            <a:fillRect/>
          </a:stretch>
        </p:blipFill>
        <p:spPr>
          <a:xfrm>
            <a:off x="5435600" y="1196975"/>
            <a:ext cx="2665413" cy="1766888"/>
          </a:xfrm>
        </p:spPr>
      </p:pic>
      <p:pic>
        <p:nvPicPr>
          <p:cNvPr id="56325" name="Picture 5" descr="MVC-004F"/>
          <p:cNvPicPr>
            <a:picLocks noGrp="1" noChangeAspect="1" noChangeArrowheads="1"/>
          </p:cNvPicPr>
          <p:nvPr>
            <p:ph sz="quarter" idx="3"/>
          </p:nvPr>
        </p:nvPicPr>
        <p:blipFill>
          <a:blip r:embed="rId3"/>
          <a:srcRect/>
          <a:stretch>
            <a:fillRect/>
          </a:stretch>
        </p:blipFill>
        <p:spPr>
          <a:xfrm>
            <a:off x="5435600" y="2924175"/>
            <a:ext cx="2700338" cy="2025650"/>
          </a:xfrm>
        </p:spPr>
      </p:pic>
      <p:pic>
        <p:nvPicPr>
          <p:cNvPr id="56326" name="Picture 6" descr="nationals-2005-doubles-first"/>
          <p:cNvPicPr>
            <a:picLocks noChangeAspect="1" noChangeArrowheads="1"/>
          </p:cNvPicPr>
          <p:nvPr/>
        </p:nvPicPr>
        <p:blipFill>
          <a:blip r:embed="rId4"/>
          <a:srcRect/>
          <a:stretch>
            <a:fillRect/>
          </a:stretch>
        </p:blipFill>
        <p:spPr bwMode="auto">
          <a:xfrm>
            <a:off x="5435600" y="4208463"/>
            <a:ext cx="2736850" cy="2649537"/>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en-GB" sz="4000" dirty="0" smtClean="0"/>
              <a:t>Scratch my back and I’ll scratch yours</a:t>
            </a:r>
            <a:endParaRPr lang="en-US" sz="4000" dirty="0" smtClean="0"/>
          </a:p>
        </p:txBody>
      </p:sp>
      <p:sp>
        <p:nvSpPr>
          <p:cNvPr id="57347" name="Rectangle 3"/>
          <p:cNvSpPr>
            <a:spLocks noGrp="1" noChangeArrowheads="1"/>
          </p:cNvSpPr>
          <p:nvPr>
            <p:ph type="body" idx="1"/>
          </p:nvPr>
        </p:nvSpPr>
        <p:spPr>
          <a:xfrm>
            <a:off x="457200" y="2819400"/>
            <a:ext cx="3394075" cy="3306763"/>
          </a:xfrm>
        </p:spPr>
        <p:txBody>
          <a:bodyPr/>
          <a:lstStyle/>
          <a:p>
            <a:pPr eaLnBrk="1" hangingPunct="1">
              <a:lnSpc>
                <a:spcPct val="90000"/>
              </a:lnSpc>
            </a:pPr>
            <a:r>
              <a:rPr lang="en-GB" dirty="0" smtClean="0"/>
              <a:t>Peer review is not always entirely independent</a:t>
            </a:r>
          </a:p>
          <a:p>
            <a:pPr eaLnBrk="1" hangingPunct="1">
              <a:lnSpc>
                <a:spcPct val="90000"/>
              </a:lnSpc>
            </a:pPr>
            <a:r>
              <a:rPr lang="en-GB" dirty="0" smtClean="0"/>
              <a:t>Many areas of research are small and highly competitive</a:t>
            </a:r>
            <a:endParaRPr lang="en-US" dirty="0" smtClean="0"/>
          </a:p>
        </p:txBody>
      </p:sp>
      <p:pic>
        <p:nvPicPr>
          <p:cNvPr id="57348" name="Picture 4" descr="tomdix2016F"/>
          <p:cNvPicPr>
            <a:picLocks noGrp="1" noChangeAspect="1" noChangeArrowheads="1"/>
          </p:cNvPicPr>
          <p:nvPr>
            <p:ph idx="4294967295"/>
          </p:nvPr>
        </p:nvPicPr>
        <p:blipFill>
          <a:blip r:embed="rId2"/>
          <a:srcRect/>
          <a:stretch>
            <a:fillRect/>
          </a:stretch>
        </p:blipFill>
        <p:spPr>
          <a:xfrm>
            <a:off x="3924300" y="1989138"/>
            <a:ext cx="4914900" cy="4106862"/>
          </a:xfrm>
        </p:spPr>
      </p:pic>
      <p:sp>
        <p:nvSpPr>
          <p:cNvPr id="6" name="Footer Placeholder 5"/>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rof"/>
          <p:cNvPicPr>
            <a:picLocks noGrp="1" noChangeAspect="1" noChangeArrowheads="1"/>
          </p:cNvPicPr>
          <p:nvPr>
            <p:ph/>
          </p:nvPr>
        </p:nvPicPr>
        <p:blipFill>
          <a:blip r:embed="rId2"/>
          <a:srcRect/>
          <a:stretch>
            <a:fillRect/>
          </a:stretch>
        </p:blipFill>
        <p:spPr>
          <a:xfrm>
            <a:off x="4067175" y="838200"/>
            <a:ext cx="4679950" cy="5543550"/>
          </a:xfrm>
        </p:spPr>
      </p:pic>
      <p:sp>
        <p:nvSpPr>
          <p:cNvPr id="58371" name="Text Box 3"/>
          <p:cNvSpPr txBox="1">
            <a:spLocks noChangeArrowheads="1"/>
          </p:cNvSpPr>
          <p:nvPr/>
        </p:nvSpPr>
        <p:spPr bwMode="auto">
          <a:xfrm>
            <a:off x="250825" y="1773238"/>
            <a:ext cx="3995738" cy="2528887"/>
          </a:xfrm>
          <a:prstGeom prst="rect">
            <a:avLst/>
          </a:prstGeom>
          <a:noFill/>
          <a:ln w="9525">
            <a:noFill/>
            <a:miter lim="800000"/>
            <a:headEnd/>
            <a:tailEnd/>
          </a:ln>
        </p:spPr>
        <p:txBody>
          <a:bodyPr wrap="none">
            <a:spAutoFit/>
          </a:bodyPr>
          <a:lstStyle/>
          <a:p>
            <a:pPr algn="ctr" eaLnBrk="0" hangingPunct="0"/>
            <a:r>
              <a:rPr lang="en-GB" sz="3200"/>
              <a:t>Some senior </a:t>
            </a:r>
          </a:p>
          <a:p>
            <a:pPr algn="ctr" eaLnBrk="0" hangingPunct="0"/>
            <a:r>
              <a:rPr lang="en-GB" sz="3200"/>
              <a:t>scientists are </a:t>
            </a:r>
          </a:p>
          <a:p>
            <a:pPr algn="ctr" eaLnBrk="0" hangingPunct="0"/>
            <a:r>
              <a:rPr lang="en-GB" sz="3200"/>
              <a:t>intolerant of criticism </a:t>
            </a:r>
          </a:p>
          <a:p>
            <a:pPr algn="ctr" eaLnBrk="0" hangingPunct="0"/>
            <a:r>
              <a:rPr lang="en-GB" sz="3200"/>
              <a:t>and</a:t>
            </a:r>
          </a:p>
          <a:p>
            <a:pPr algn="ctr" eaLnBrk="0" hangingPunct="0"/>
            <a:r>
              <a:rPr lang="en-GB" sz="3200"/>
              <a:t>dangerous to cross</a:t>
            </a:r>
            <a:r>
              <a:rPr lang="en-GB"/>
              <a:t>.</a:t>
            </a:r>
          </a:p>
        </p:txBody>
      </p:sp>
      <p:sp>
        <p:nvSpPr>
          <p:cNvPr id="5" name="Footer Placeholder 4"/>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GB" dirty="0" smtClean="0"/>
              <a:t>PLAGIARISM</a:t>
            </a:r>
          </a:p>
        </p:txBody>
      </p:sp>
      <p:sp>
        <p:nvSpPr>
          <p:cNvPr id="59395" name="Rectangle 3"/>
          <p:cNvSpPr>
            <a:spLocks noGrp="1" noChangeArrowheads="1"/>
          </p:cNvSpPr>
          <p:nvPr>
            <p:ph type="body" sz="half" idx="1"/>
          </p:nvPr>
        </p:nvSpPr>
        <p:spPr/>
        <p:txBody>
          <a:bodyPr/>
          <a:lstStyle/>
          <a:p>
            <a:pPr eaLnBrk="1" hangingPunct="1">
              <a:lnSpc>
                <a:spcPct val="90000"/>
              </a:lnSpc>
            </a:pPr>
            <a:r>
              <a:rPr lang="en-GB" sz="2000" smtClean="0"/>
              <a:t>Plagiarism is dishonesty.</a:t>
            </a:r>
          </a:p>
          <a:p>
            <a:pPr eaLnBrk="1" hangingPunct="1">
              <a:lnSpc>
                <a:spcPct val="90000"/>
              </a:lnSpc>
            </a:pPr>
            <a:r>
              <a:rPr lang="en-GB" sz="2000" smtClean="0"/>
              <a:t>The research may be excellent but it wasn’t done by the author of the paper.</a:t>
            </a:r>
          </a:p>
          <a:p>
            <a:pPr eaLnBrk="1" hangingPunct="1">
              <a:lnSpc>
                <a:spcPct val="90000"/>
              </a:lnSpc>
            </a:pPr>
            <a:r>
              <a:rPr lang="en-GB" sz="2000" smtClean="0"/>
              <a:t>No point in trying to plagiarise published work.</a:t>
            </a:r>
          </a:p>
          <a:p>
            <a:pPr eaLnBrk="1" hangingPunct="1">
              <a:lnSpc>
                <a:spcPct val="90000"/>
              </a:lnSpc>
            </a:pPr>
            <a:r>
              <a:rPr lang="en-GB" sz="2000" smtClean="0"/>
              <a:t>Plagiarism mostly involves unpublished theses.</a:t>
            </a:r>
          </a:p>
          <a:p>
            <a:pPr eaLnBrk="1" hangingPunct="1">
              <a:lnSpc>
                <a:spcPct val="90000"/>
              </a:lnSpc>
            </a:pPr>
            <a:r>
              <a:rPr lang="en-GB" sz="2000" smtClean="0"/>
              <a:t>Difficult to detect unless editor/referee familiar with unpublished work in subject as well as published work.</a:t>
            </a:r>
          </a:p>
          <a:p>
            <a:pPr eaLnBrk="1" hangingPunct="1">
              <a:lnSpc>
                <a:spcPct val="90000"/>
              </a:lnSpc>
            </a:pPr>
            <a:r>
              <a:rPr lang="en-GB" sz="2000" smtClean="0"/>
              <a:t>Sanctions seen as a default option now.</a:t>
            </a:r>
          </a:p>
        </p:txBody>
      </p:sp>
      <p:pic>
        <p:nvPicPr>
          <p:cNvPr id="59396" name="Picture 4" descr="plagiarism"/>
          <p:cNvPicPr>
            <a:picLocks noGrp="1" noChangeAspect="1" noChangeArrowheads="1"/>
          </p:cNvPicPr>
          <p:nvPr>
            <p:ph sz="half" idx="2"/>
          </p:nvPr>
        </p:nvPicPr>
        <p:blipFill>
          <a:blip r:embed="rId2"/>
          <a:srcRect/>
          <a:stretch>
            <a:fillRect/>
          </a:stretch>
        </p:blipFill>
        <p:spPr>
          <a:xfrm>
            <a:off x="5435600" y="1628775"/>
            <a:ext cx="3200400" cy="4521200"/>
          </a:xfrm>
        </p:spPr>
      </p:pic>
      <p:sp>
        <p:nvSpPr>
          <p:cNvPr id="6" name="Footer Placeholder 5"/>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Consequences of Plagiarism</a:t>
            </a:r>
            <a:endParaRPr lang="en-US" dirty="0"/>
          </a:p>
        </p:txBody>
      </p:sp>
      <p:sp>
        <p:nvSpPr>
          <p:cNvPr id="3" name="Content Placeholder 2"/>
          <p:cNvSpPr>
            <a:spLocks noGrp="1"/>
          </p:cNvSpPr>
          <p:nvPr>
            <p:ph idx="1"/>
          </p:nvPr>
        </p:nvSpPr>
        <p:spPr>
          <a:xfrm>
            <a:off x="152400" y="1935480"/>
            <a:ext cx="8763000" cy="4693920"/>
          </a:xfrm>
        </p:spPr>
        <p:txBody>
          <a:bodyPr>
            <a:normAutofit/>
          </a:bodyPr>
          <a:lstStyle/>
          <a:p>
            <a:r>
              <a:rPr lang="en-US" dirty="0" smtClean="0"/>
              <a:t>Destroyed Student Reputation</a:t>
            </a:r>
          </a:p>
          <a:p>
            <a:r>
              <a:rPr lang="en-US" dirty="0" smtClean="0"/>
              <a:t>Destroyed Professional Reputation</a:t>
            </a:r>
          </a:p>
          <a:p>
            <a:r>
              <a:rPr lang="en-US" dirty="0" smtClean="0"/>
              <a:t>Destroyed Academic Reputation</a:t>
            </a:r>
          </a:p>
          <a:p>
            <a:r>
              <a:rPr lang="en-US" dirty="0" smtClean="0"/>
              <a:t>Legal Repercussions</a:t>
            </a:r>
          </a:p>
          <a:p>
            <a:r>
              <a:rPr lang="en-US" dirty="0" smtClean="0"/>
              <a:t>Monetary Repercussions</a:t>
            </a:r>
          </a:p>
          <a:p>
            <a:r>
              <a:rPr lang="en-US" dirty="0" smtClean="0"/>
              <a:t>Plagiarized Research</a:t>
            </a:r>
          </a:p>
          <a:p>
            <a:pPr>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epressed"/>
          <p:cNvPicPr>
            <a:picLocks noGrp="1" noChangeAspect="1" noChangeArrowheads="1"/>
          </p:cNvPicPr>
          <p:nvPr>
            <p:ph idx="4294967295"/>
          </p:nvPr>
        </p:nvPicPr>
        <p:blipFill>
          <a:blip r:embed="rId2"/>
          <a:srcRect/>
          <a:stretch>
            <a:fillRect/>
          </a:stretch>
        </p:blipFill>
        <p:spPr>
          <a:xfrm>
            <a:off x="533400" y="914400"/>
            <a:ext cx="8077200" cy="5486400"/>
          </a:xfrm>
        </p:spPr>
      </p:pic>
      <p:sp>
        <p:nvSpPr>
          <p:cNvPr id="4" name="Footer Placeholder 3"/>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5003800" y="2276475"/>
            <a:ext cx="3670300" cy="1470025"/>
          </a:xfrm>
        </p:spPr>
        <p:txBody>
          <a:bodyPr>
            <a:normAutofit fontScale="90000"/>
          </a:bodyPr>
          <a:lstStyle/>
          <a:p>
            <a:pPr eaLnBrk="1" hangingPunct="1"/>
            <a:r>
              <a:rPr lang="en-GB" sz="4000" smtClean="0"/>
              <a:t>An Introduction to Research Ethics</a:t>
            </a:r>
            <a:endParaRPr lang="en-US" sz="4000" smtClean="0"/>
          </a:p>
        </p:txBody>
      </p:sp>
      <p:pic>
        <p:nvPicPr>
          <p:cNvPr id="61443" name="Picture 3" descr="Pure_Research_3"/>
          <p:cNvPicPr>
            <a:picLocks noChangeAspect="1" noChangeArrowheads="1"/>
          </p:cNvPicPr>
          <p:nvPr/>
        </p:nvPicPr>
        <p:blipFill>
          <a:blip r:embed="rId2"/>
          <a:srcRect/>
          <a:stretch>
            <a:fillRect/>
          </a:stretch>
        </p:blipFill>
        <p:spPr bwMode="auto">
          <a:xfrm>
            <a:off x="755650" y="1125538"/>
            <a:ext cx="3910013" cy="5040312"/>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991600" cy="1600200"/>
          </a:xfrm>
        </p:spPr>
        <p:txBody>
          <a:bodyPr>
            <a:normAutofit fontScale="90000"/>
          </a:bodyPr>
          <a:lstStyle/>
          <a:p>
            <a:pPr algn="ctr"/>
            <a:r>
              <a:rPr lang="en-US" dirty="0" smtClean="0"/>
              <a:t>TYPES OF UNIVERSITIES IN INDIA</a:t>
            </a:r>
            <a:endParaRPr lang="en-US" dirty="0"/>
          </a:p>
        </p:txBody>
      </p:sp>
      <p:sp>
        <p:nvSpPr>
          <p:cNvPr id="3" name="Subtitle 2"/>
          <p:cNvSpPr>
            <a:spLocks noGrp="1"/>
          </p:cNvSpPr>
          <p:nvPr>
            <p:ph type="subTitle" idx="1"/>
          </p:nvPr>
        </p:nvSpPr>
        <p:spPr>
          <a:xfrm>
            <a:off x="304800" y="1981200"/>
            <a:ext cx="8610600" cy="4419600"/>
          </a:xfrm>
        </p:spPr>
        <p:txBody>
          <a:bodyPr>
            <a:normAutofit fontScale="92500" lnSpcReduction="10000"/>
          </a:bodyPr>
          <a:lstStyle/>
          <a:p>
            <a:pPr algn="l"/>
            <a:r>
              <a:rPr lang="en-US" sz="4000" dirty="0" smtClean="0"/>
              <a:t>Central Universities                           20</a:t>
            </a:r>
          </a:p>
          <a:p>
            <a:pPr algn="l"/>
            <a:r>
              <a:rPr lang="en-US" sz="4000" dirty="0" smtClean="0"/>
              <a:t>State funded universities                  217</a:t>
            </a:r>
          </a:p>
          <a:p>
            <a:pPr algn="l"/>
            <a:r>
              <a:rPr lang="en-US" sz="4000" dirty="0" smtClean="0"/>
              <a:t>Deemed universities                          45</a:t>
            </a:r>
          </a:p>
          <a:p>
            <a:pPr algn="l"/>
            <a:r>
              <a:rPr lang="en-US" sz="4000" dirty="0" smtClean="0"/>
              <a:t>Private deemed universities              57</a:t>
            </a:r>
          </a:p>
          <a:p>
            <a:pPr algn="l"/>
            <a:r>
              <a:rPr lang="en-US" sz="4000" dirty="0" smtClean="0"/>
              <a:t>Private universities under state          5</a:t>
            </a:r>
          </a:p>
          <a:p>
            <a:pPr algn="l"/>
            <a:r>
              <a:rPr lang="en-US" sz="4000" dirty="0" smtClean="0"/>
              <a:t>Other private universities                  10</a:t>
            </a:r>
          </a:p>
          <a:p>
            <a:pPr algn="l"/>
            <a:r>
              <a:rPr lang="en-US" sz="4000" dirty="0" smtClean="0"/>
              <a:t>Institutes of national importance     13</a:t>
            </a:r>
          </a:p>
          <a:p>
            <a:endParaRPr lang="en-US"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a:t>
            </a:r>
            <a:r>
              <a:rPr lang="en-US" dirty="0" smtClean="0"/>
              <a:t>Institutions </a:t>
            </a:r>
            <a:r>
              <a:rPr lang="en-US" dirty="0" smtClean="0"/>
              <a:t>in India</a:t>
            </a:r>
            <a:endParaRPr lang="en-US" dirty="0"/>
          </a:p>
        </p:txBody>
      </p:sp>
      <p:sp>
        <p:nvSpPr>
          <p:cNvPr id="3" name="Content Placeholder 2"/>
          <p:cNvSpPr>
            <a:spLocks noGrp="1"/>
          </p:cNvSpPr>
          <p:nvPr>
            <p:ph idx="1"/>
          </p:nvPr>
        </p:nvSpPr>
        <p:spPr/>
        <p:txBody>
          <a:bodyPr/>
          <a:lstStyle/>
          <a:p>
            <a:r>
              <a:rPr lang="en-US" dirty="0" smtClean="0"/>
              <a:t>1. Indian Council of Medical Research</a:t>
            </a:r>
          </a:p>
          <a:p>
            <a:r>
              <a:rPr lang="en-US" dirty="0" smtClean="0"/>
              <a:t>2. Indian Council of Agricultural Research</a:t>
            </a:r>
          </a:p>
          <a:p>
            <a:r>
              <a:rPr lang="en-US" dirty="0" smtClean="0"/>
              <a:t>3. Indian Council of Social Science Research</a:t>
            </a:r>
          </a:p>
          <a:p>
            <a:r>
              <a:rPr lang="en-US" dirty="0" smtClean="0"/>
              <a:t>4. Council of Scientific and Industrial Research</a:t>
            </a:r>
          </a:p>
          <a:p>
            <a:r>
              <a:rPr lang="en-US" dirty="0" smtClean="0"/>
              <a:t>5. Tata Institute of Fundamental Research</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868362"/>
          </a:xfrm>
        </p:spPr>
        <p:txBody>
          <a:bodyPr/>
          <a:lstStyle/>
          <a:p>
            <a:pPr algn="ctr" eaLnBrk="1" hangingPunct="1"/>
            <a:r>
              <a:rPr lang="en-GB" sz="3200" dirty="0" smtClean="0"/>
              <a:t>Three dimensions of academic research</a:t>
            </a:r>
          </a:p>
        </p:txBody>
      </p:sp>
      <p:sp>
        <p:nvSpPr>
          <p:cNvPr id="44035" name="Oval 3"/>
          <p:cNvSpPr>
            <a:spLocks noChangeArrowheads="1"/>
          </p:cNvSpPr>
          <p:nvPr/>
        </p:nvSpPr>
        <p:spPr bwMode="auto">
          <a:xfrm>
            <a:off x="2667000" y="1219200"/>
            <a:ext cx="3657600" cy="3657600"/>
          </a:xfrm>
          <a:prstGeom prst="ellipse">
            <a:avLst/>
          </a:prstGeom>
          <a:noFill/>
          <a:ln w="15875">
            <a:solidFill>
              <a:schemeClr val="tx1"/>
            </a:solidFill>
            <a:miter lim="800000"/>
            <a:headEnd/>
            <a:tailEnd/>
          </a:ln>
        </p:spPr>
        <p:txBody>
          <a:bodyPr wrap="none" anchor="ctr"/>
          <a:lstStyle/>
          <a:p>
            <a:endParaRPr lang="en-GB"/>
          </a:p>
        </p:txBody>
      </p:sp>
      <p:sp>
        <p:nvSpPr>
          <p:cNvPr id="44036" name="Oval 4"/>
          <p:cNvSpPr>
            <a:spLocks noChangeArrowheads="1"/>
          </p:cNvSpPr>
          <p:nvPr/>
        </p:nvSpPr>
        <p:spPr bwMode="auto">
          <a:xfrm>
            <a:off x="1676400" y="2743200"/>
            <a:ext cx="3657600" cy="3657600"/>
          </a:xfrm>
          <a:prstGeom prst="ellipse">
            <a:avLst/>
          </a:prstGeom>
          <a:noFill/>
          <a:ln w="15875">
            <a:solidFill>
              <a:schemeClr val="tx1"/>
            </a:solidFill>
            <a:miter lim="800000"/>
            <a:headEnd/>
            <a:tailEnd/>
          </a:ln>
        </p:spPr>
        <p:txBody>
          <a:bodyPr wrap="none" anchor="ctr"/>
          <a:lstStyle/>
          <a:p>
            <a:endParaRPr lang="en-GB"/>
          </a:p>
        </p:txBody>
      </p:sp>
      <p:sp>
        <p:nvSpPr>
          <p:cNvPr id="44037" name="Oval 5"/>
          <p:cNvSpPr>
            <a:spLocks noChangeArrowheads="1"/>
          </p:cNvSpPr>
          <p:nvPr/>
        </p:nvSpPr>
        <p:spPr bwMode="auto">
          <a:xfrm>
            <a:off x="3657600" y="2743200"/>
            <a:ext cx="3657600" cy="3657600"/>
          </a:xfrm>
          <a:prstGeom prst="ellipse">
            <a:avLst/>
          </a:prstGeom>
          <a:noFill/>
          <a:ln w="15875">
            <a:solidFill>
              <a:schemeClr val="tx1"/>
            </a:solidFill>
            <a:miter lim="800000"/>
            <a:headEnd/>
            <a:tailEnd/>
          </a:ln>
        </p:spPr>
        <p:txBody>
          <a:bodyPr wrap="none" anchor="ctr"/>
          <a:lstStyle/>
          <a:p>
            <a:endParaRPr lang="en-GB"/>
          </a:p>
        </p:txBody>
      </p:sp>
      <p:sp>
        <p:nvSpPr>
          <p:cNvPr id="44038" name="Text Box 6"/>
          <p:cNvSpPr txBox="1">
            <a:spLocks noChangeArrowheads="1"/>
          </p:cNvSpPr>
          <p:nvPr/>
        </p:nvSpPr>
        <p:spPr bwMode="auto">
          <a:xfrm>
            <a:off x="3565525" y="1487488"/>
            <a:ext cx="1915333" cy="461665"/>
          </a:xfrm>
          <a:prstGeom prst="rect">
            <a:avLst/>
          </a:prstGeom>
          <a:noFill/>
          <a:ln w="9525">
            <a:noFill/>
            <a:miter lim="800000"/>
            <a:headEnd/>
            <a:tailEnd/>
          </a:ln>
        </p:spPr>
        <p:txBody>
          <a:bodyPr wrap="none">
            <a:spAutoFit/>
          </a:bodyPr>
          <a:lstStyle/>
          <a:p>
            <a:r>
              <a:rPr lang="en-GB" sz="2400" b="1" dirty="0">
                <a:solidFill>
                  <a:schemeClr val="tx2"/>
                </a:solidFill>
              </a:rPr>
              <a:t>C</a:t>
            </a:r>
            <a:r>
              <a:rPr lang="en-GB" sz="2400" b="1" dirty="0" smtClean="0">
                <a:solidFill>
                  <a:schemeClr val="tx2"/>
                </a:solidFill>
              </a:rPr>
              <a:t>ommunity</a:t>
            </a:r>
            <a:endParaRPr lang="en-GB" sz="2400" b="1" dirty="0">
              <a:solidFill>
                <a:schemeClr val="tx2"/>
              </a:solidFill>
            </a:endParaRPr>
          </a:p>
        </p:txBody>
      </p:sp>
      <p:sp>
        <p:nvSpPr>
          <p:cNvPr id="44039" name="Text Box 7"/>
          <p:cNvSpPr txBox="1">
            <a:spLocks noChangeArrowheads="1"/>
          </p:cNvSpPr>
          <p:nvPr/>
        </p:nvSpPr>
        <p:spPr bwMode="auto">
          <a:xfrm>
            <a:off x="2590800" y="5645150"/>
            <a:ext cx="1193725" cy="461665"/>
          </a:xfrm>
          <a:prstGeom prst="rect">
            <a:avLst/>
          </a:prstGeom>
          <a:noFill/>
          <a:ln w="9525">
            <a:noFill/>
            <a:miter lim="800000"/>
            <a:headEnd/>
            <a:tailEnd/>
          </a:ln>
        </p:spPr>
        <p:txBody>
          <a:bodyPr wrap="none">
            <a:spAutoFit/>
          </a:bodyPr>
          <a:lstStyle/>
          <a:p>
            <a:r>
              <a:rPr lang="en-GB" sz="2400" b="1" dirty="0">
                <a:solidFill>
                  <a:schemeClr val="tx2"/>
                </a:solidFill>
              </a:rPr>
              <a:t>P</a:t>
            </a:r>
            <a:r>
              <a:rPr lang="en-GB" sz="2400" b="1" dirty="0" smtClean="0">
                <a:solidFill>
                  <a:schemeClr val="tx2"/>
                </a:solidFill>
              </a:rPr>
              <a:t>erson</a:t>
            </a:r>
            <a:endParaRPr lang="en-GB" sz="2400" b="1" dirty="0">
              <a:solidFill>
                <a:schemeClr val="tx2"/>
              </a:solidFill>
            </a:endParaRPr>
          </a:p>
        </p:txBody>
      </p:sp>
      <p:sp>
        <p:nvSpPr>
          <p:cNvPr id="44040" name="Text Box 8"/>
          <p:cNvSpPr txBox="1">
            <a:spLocks noChangeArrowheads="1"/>
          </p:cNvSpPr>
          <p:nvPr/>
        </p:nvSpPr>
        <p:spPr bwMode="auto">
          <a:xfrm>
            <a:off x="4876800" y="5715000"/>
            <a:ext cx="1799980" cy="461665"/>
          </a:xfrm>
          <a:prstGeom prst="rect">
            <a:avLst/>
          </a:prstGeom>
          <a:noFill/>
          <a:ln w="9525">
            <a:noFill/>
            <a:miter lim="800000"/>
            <a:headEnd/>
            <a:tailEnd/>
          </a:ln>
        </p:spPr>
        <p:txBody>
          <a:bodyPr wrap="none">
            <a:spAutoFit/>
          </a:bodyPr>
          <a:lstStyle/>
          <a:p>
            <a:r>
              <a:rPr lang="en-GB" sz="2400" b="1" dirty="0">
                <a:solidFill>
                  <a:schemeClr val="tx2"/>
                </a:solidFill>
              </a:rPr>
              <a:t>K</a:t>
            </a:r>
            <a:r>
              <a:rPr lang="en-GB" sz="2400" b="1" dirty="0" smtClean="0">
                <a:solidFill>
                  <a:schemeClr val="tx2"/>
                </a:solidFill>
              </a:rPr>
              <a:t>nowledge</a:t>
            </a:r>
            <a:endParaRPr lang="en-GB" sz="2400" b="1" dirty="0">
              <a:solidFill>
                <a:schemeClr val="tx2"/>
              </a:solidFill>
            </a:endParaRPr>
          </a:p>
        </p:txBody>
      </p:sp>
      <p:sp>
        <p:nvSpPr>
          <p:cNvPr id="44041" name="Text Box 9"/>
          <p:cNvSpPr txBox="1">
            <a:spLocks noChangeArrowheads="1"/>
          </p:cNvSpPr>
          <p:nvPr/>
        </p:nvSpPr>
        <p:spPr bwMode="auto">
          <a:xfrm>
            <a:off x="3810000" y="2133600"/>
            <a:ext cx="1406525" cy="457200"/>
          </a:xfrm>
          <a:prstGeom prst="rect">
            <a:avLst/>
          </a:prstGeom>
          <a:noFill/>
          <a:ln w="9525">
            <a:noFill/>
            <a:miter lim="800000"/>
            <a:headEnd/>
            <a:tailEnd/>
          </a:ln>
        </p:spPr>
        <p:txBody>
          <a:bodyPr wrap="none">
            <a:spAutoFit/>
          </a:bodyPr>
          <a:lstStyle/>
          <a:p>
            <a:r>
              <a:rPr lang="en-GB" sz="2400" dirty="0"/>
              <a:t>‘meeting’</a:t>
            </a:r>
          </a:p>
        </p:txBody>
      </p:sp>
      <p:sp>
        <p:nvSpPr>
          <p:cNvPr id="44042" name="Text Box 10"/>
          <p:cNvSpPr txBox="1">
            <a:spLocks noChangeArrowheads="1"/>
          </p:cNvSpPr>
          <p:nvPr/>
        </p:nvSpPr>
        <p:spPr bwMode="auto">
          <a:xfrm>
            <a:off x="1905000" y="4648200"/>
            <a:ext cx="1439863" cy="457200"/>
          </a:xfrm>
          <a:prstGeom prst="rect">
            <a:avLst/>
          </a:prstGeom>
          <a:noFill/>
          <a:ln w="9525">
            <a:noFill/>
            <a:miter lim="800000"/>
            <a:headEnd/>
            <a:tailEnd/>
          </a:ln>
        </p:spPr>
        <p:txBody>
          <a:bodyPr wrap="none">
            <a:spAutoFit/>
          </a:bodyPr>
          <a:lstStyle/>
          <a:p>
            <a:r>
              <a:rPr lang="en-GB" sz="2400"/>
              <a:t>‘sincerity’</a:t>
            </a:r>
          </a:p>
        </p:txBody>
      </p:sp>
      <p:sp>
        <p:nvSpPr>
          <p:cNvPr id="44043" name="Text Box 11"/>
          <p:cNvSpPr txBox="1">
            <a:spLocks noChangeArrowheads="1"/>
          </p:cNvSpPr>
          <p:nvPr/>
        </p:nvSpPr>
        <p:spPr bwMode="auto">
          <a:xfrm>
            <a:off x="5715000" y="4648200"/>
            <a:ext cx="1168400" cy="457200"/>
          </a:xfrm>
          <a:prstGeom prst="rect">
            <a:avLst/>
          </a:prstGeom>
          <a:noFill/>
          <a:ln w="9525">
            <a:noFill/>
            <a:miter lim="800000"/>
            <a:headEnd/>
            <a:tailEnd/>
          </a:ln>
        </p:spPr>
        <p:txBody>
          <a:bodyPr wrap="none">
            <a:spAutoFit/>
          </a:bodyPr>
          <a:lstStyle/>
          <a:p>
            <a:r>
              <a:rPr lang="en-GB" sz="2400"/>
              <a:t>‘theory’</a:t>
            </a:r>
          </a:p>
        </p:txBody>
      </p:sp>
      <p:sp>
        <p:nvSpPr>
          <p:cNvPr id="44044" name="Text Box 12"/>
          <p:cNvSpPr txBox="1">
            <a:spLocks noChangeArrowheads="1"/>
          </p:cNvSpPr>
          <p:nvPr/>
        </p:nvSpPr>
        <p:spPr bwMode="auto">
          <a:xfrm>
            <a:off x="3733800" y="3962400"/>
            <a:ext cx="1514475" cy="396875"/>
          </a:xfrm>
          <a:prstGeom prst="rect">
            <a:avLst/>
          </a:prstGeom>
          <a:noFill/>
          <a:ln w="9525">
            <a:noFill/>
            <a:miter lim="800000"/>
            <a:headEnd/>
            <a:tailEnd/>
          </a:ln>
        </p:spPr>
        <p:txBody>
          <a:bodyPr wrap="none">
            <a:spAutoFit/>
          </a:bodyPr>
          <a:lstStyle/>
          <a:p>
            <a:r>
              <a:rPr lang="en-GB" sz="2000"/>
              <a:t>‘publication’</a:t>
            </a:r>
          </a:p>
        </p:txBody>
      </p:sp>
      <p:sp>
        <p:nvSpPr>
          <p:cNvPr id="44045" name="Text Box 13"/>
          <p:cNvSpPr txBox="1">
            <a:spLocks noChangeArrowheads="1"/>
          </p:cNvSpPr>
          <p:nvPr/>
        </p:nvSpPr>
        <p:spPr bwMode="auto">
          <a:xfrm>
            <a:off x="4724400" y="3048000"/>
            <a:ext cx="1609725" cy="396875"/>
          </a:xfrm>
          <a:prstGeom prst="rect">
            <a:avLst/>
          </a:prstGeom>
          <a:noFill/>
          <a:ln w="9525">
            <a:noFill/>
            <a:miter lim="800000"/>
            <a:headEnd/>
            <a:tailEnd/>
          </a:ln>
        </p:spPr>
        <p:txBody>
          <a:bodyPr wrap="none">
            <a:spAutoFit/>
          </a:bodyPr>
          <a:lstStyle/>
          <a:p>
            <a:r>
              <a:rPr lang="en-GB" sz="2000"/>
              <a:t>‘controversy’</a:t>
            </a:r>
          </a:p>
        </p:txBody>
      </p:sp>
      <p:sp>
        <p:nvSpPr>
          <p:cNvPr id="44046" name="Text Box 14"/>
          <p:cNvSpPr txBox="1">
            <a:spLocks noChangeArrowheads="1"/>
          </p:cNvSpPr>
          <p:nvPr/>
        </p:nvSpPr>
        <p:spPr bwMode="auto">
          <a:xfrm>
            <a:off x="2819400" y="3048000"/>
            <a:ext cx="1271588" cy="396875"/>
          </a:xfrm>
          <a:prstGeom prst="rect">
            <a:avLst/>
          </a:prstGeom>
          <a:noFill/>
          <a:ln w="9525">
            <a:noFill/>
            <a:miter lim="800000"/>
            <a:headEnd/>
            <a:tailEnd/>
          </a:ln>
        </p:spPr>
        <p:txBody>
          <a:bodyPr wrap="none">
            <a:spAutoFit/>
          </a:bodyPr>
          <a:lstStyle/>
          <a:p>
            <a:r>
              <a:rPr lang="en-GB" sz="2000"/>
              <a:t>‘authority’</a:t>
            </a:r>
          </a:p>
        </p:txBody>
      </p:sp>
      <p:sp>
        <p:nvSpPr>
          <p:cNvPr id="44047" name="Text Box 15"/>
          <p:cNvSpPr txBox="1">
            <a:spLocks noChangeArrowheads="1"/>
          </p:cNvSpPr>
          <p:nvPr/>
        </p:nvSpPr>
        <p:spPr bwMode="auto">
          <a:xfrm>
            <a:off x="3733800" y="5029200"/>
            <a:ext cx="1554163" cy="396875"/>
          </a:xfrm>
          <a:prstGeom prst="rect">
            <a:avLst/>
          </a:prstGeom>
          <a:noFill/>
          <a:ln w="9525">
            <a:noFill/>
            <a:miter lim="800000"/>
            <a:headEnd/>
            <a:tailEnd/>
          </a:ln>
        </p:spPr>
        <p:txBody>
          <a:bodyPr wrap="none">
            <a:spAutoFit/>
          </a:bodyPr>
          <a:lstStyle/>
          <a:p>
            <a:r>
              <a:rPr lang="en-GB" sz="2000"/>
              <a:t>‘experiment’</a:t>
            </a:r>
          </a:p>
        </p:txBody>
      </p:sp>
      <p:sp>
        <p:nvSpPr>
          <p:cNvPr id="17" name="Footer Placeholder 16"/>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91600" cy="1143000"/>
          </a:xfrm>
        </p:spPr>
        <p:txBody>
          <a:bodyPr>
            <a:normAutofit fontScale="90000"/>
          </a:bodyPr>
          <a:lstStyle/>
          <a:p>
            <a:pPr algn="ctr"/>
            <a:r>
              <a:rPr lang="en-US" dirty="0" smtClean="0"/>
              <a:t>Problems of Indian Higher Education Institutions - World Bank Study</a:t>
            </a:r>
            <a:endParaRPr lang="en-US" dirty="0"/>
          </a:p>
        </p:txBody>
      </p:sp>
      <p:sp>
        <p:nvSpPr>
          <p:cNvPr id="3" name="Content Placeholder 2"/>
          <p:cNvSpPr>
            <a:spLocks noGrp="1"/>
          </p:cNvSpPr>
          <p:nvPr>
            <p:ph idx="1"/>
          </p:nvPr>
        </p:nvSpPr>
        <p:spPr/>
        <p:txBody>
          <a:bodyPr/>
          <a:lstStyle/>
          <a:p>
            <a:r>
              <a:rPr lang="en-US" dirty="0" smtClean="0"/>
              <a:t>a. Over-centralization and lack of autonomy and accountability</a:t>
            </a:r>
          </a:p>
          <a:p>
            <a:r>
              <a:rPr lang="en-US" dirty="0" smtClean="0"/>
              <a:t>b. Resource constraints and wastage</a:t>
            </a:r>
          </a:p>
          <a:p>
            <a:r>
              <a:rPr lang="en-US" dirty="0" smtClean="0"/>
              <a:t>c. Poor quality and relevance in many institutions</a:t>
            </a:r>
          </a:p>
          <a:p>
            <a:r>
              <a:rPr lang="en-US" dirty="0" smtClean="0"/>
              <a:t>d. Difficulties in retention of Science and Technology personnel in education</a:t>
            </a:r>
          </a:p>
          <a:p>
            <a:r>
              <a:rPr lang="en-US" dirty="0" smtClean="0"/>
              <a:t>e. Poor technology and infrastructure support</a:t>
            </a:r>
          </a:p>
          <a:p>
            <a:r>
              <a:rPr lang="en-US" dirty="0" smtClean="0"/>
              <a:t>f. Limited access and regional disparity.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algn="ctr"/>
            <a:r>
              <a:rPr lang="en-US" dirty="0" smtClean="0"/>
              <a:t>Reputed Institutions in India</a:t>
            </a:r>
            <a:endParaRPr lang="en-US" dirty="0"/>
          </a:p>
        </p:txBody>
      </p:sp>
      <p:sp>
        <p:nvSpPr>
          <p:cNvPr id="3" name="Content Placeholder 2"/>
          <p:cNvSpPr>
            <a:spLocks noGrp="1"/>
          </p:cNvSpPr>
          <p:nvPr>
            <p:ph sz="half" idx="1"/>
          </p:nvPr>
        </p:nvSpPr>
        <p:spPr>
          <a:xfrm>
            <a:off x="152400" y="1295400"/>
            <a:ext cx="4343400" cy="4343400"/>
          </a:xfrm>
        </p:spPr>
        <p:txBody>
          <a:bodyPr>
            <a:normAutofit fontScale="62500" lnSpcReduction="20000"/>
          </a:bodyPr>
          <a:lstStyle/>
          <a:p>
            <a:pPr marL="571500" indent="-571500">
              <a:buAutoNum type="romanUcPeriod"/>
            </a:pPr>
            <a:r>
              <a:rPr lang="en-US" b="1" dirty="0" smtClean="0"/>
              <a:t>In the area of social and economic sciences</a:t>
            </a:r>
            <a:r>
              <a:rPr lang="sv-SE" dirty="0" smtClean="0"/>
              <a:t>.</a:t>
            </a:r>
          </a:p>
          <a:p>
            <a:r>
              <a:rPr lang="en-US" dirty="0" smtClean="0"/>
              <a:t>1. Delhi School of Economics, New Delhi</a:t>
            </a:r>
          </a:p>
          <a:p>
            <a:r>
              <a:rPr lang="en-US" dirty="0" smtClean="0"/>
              <a:t>2. Jawaharlal Nehru University, New Delhi</a:t>
            </a:r>
          </a:p>
          <a:p>
            <a:r>
              <a:rPr lang="en-US" dirty="0" smtClean="0"/>
              <a:t>3. Tata Institute of Social Sciences, Mumbai</a:t>
            </a:r>
          </a:p>
          <a:p>
            <a:r>
              <a:rPr lang="sv-SE" dirty="0" smtClean="0"/>
              <a:t>4. Indian Statistical Institute, Kolkata.</a:t>
            </a:r>
          </a:p>
          <a:p>
            <a:pPr>
              <a:buNone/>
            </a:pPr>
            <a:endParaRPr lang="sv-SE" dirty="0" smtClean="0"/>
          </a:p>
          <a:p>
            <a:pPr>
              <a:buNone/>
            </a:pPr>
            <a:r>
              <a:rPr lang="sv-SE" dirty="0" smtClean="0"/>
              <a:t>II. </a:t>
            </a:r>
            <a:r>
              <a:rPr lang="sv-SE" b="1" dirty="0" smtClean="0"/>
              <a:t>In the field of Management:</a:t>
            </a:r>
          </a:p>
          <a:p>
            <a:r>
              <a:rPr lang="en-US" dirty="0" smtClean="0"/>
              <a:t>1. Indian Institute of Management, Calcutta</a:t>
            </a:r>
          </a:p>
          <a:p>
            <a:r>
              <a:rPr lang="en-US" dirty="0" smtClean="0"/>
              <a:t>2. Indian Institute of Management, </a:t>
            </a:r>
            <a:r>
              <a:rPr lang="en-US" dirty="0" err="1" smtClean="0"/>
              <a:t>Ahmedabad</a:t>
            </a:r>
            <a:endParaRPr lang="en-US" dirty="0" smtClean="0"/>
          </a:p>
          <a:p>
            <a:r>
              <a:rPr lang="en-US" dirty="0" smtClean="0"/>
              <a:t>3. Indian Institute of Management, </a:t>
            </a:r>
            <a:r>
              <a:rPr lang="en-US" dirty="0" err="1" smtClean="0"/>
              <a:t>Lucknow</a:t>
            </a:r>
            <a:endParaRPr lang="en-US" dirty="0" smtClean="0"/>
          </a:p>
          <a:p>
            <a:r>
              <a:rPr lang="en-US" dirty="0" smtClean="0"/>
              <a:t>4. Management Development Institute, </a:t>
            </a:r>
            <a:r>
              <a:rPr lang="en-US" dirty="0" err="1" smtClean="0"/>
              <a:t>Gurgaon</a:t>
            </a:r>
            <a:endParaRPr lang="en-US" dirty="0" smtClean="0"/>
          </a:p>
          <a:p>
            <a:r>
              <a:rPr lang="en-US" dirty="0" smtClean="0"/>
              <a:t>5. Indian Institute of Foreign Trade, New Delhi.</a:t>
            </a:r>
          </a:p>
          <a:p>
            <a:endParaRPr lang="en-US" dirty="0"/>
          </a:p>
        </p:txBody>
      </p:sp>
      <p:sp>
        <p:nvSpPr>
          <p:cNvPr id="4" name="Content Placeholder 3"/>
          <p:cNvSpPr>
            <a:spLocks noGrp="1"/>
          </p:cNvSpPr>
          <p:nvPr>
            <p:ph sz="half" idx="2"/>
          </p:nvPr>
        </p:nvSpPr>
        <p:spPr>
          <a:xfrm>
            <a:off x="4648200" y="1447800"/>
            <a:ext cx="4038600" cy="5257800"/>
          </a:xfrm>
        </p:spPr>
        <p:txBody>
          <a:bodyPr>
            <a:normAutofit fontScale="62500" lnSpcReduction="20000"/>
          </a:bodyPr>
          <a:lstStyle/>
          <a:p>
            <a:pPr>
              <a:buNone/>
            </a:pPr>
            <a:r>
              <a:rPr lang="en-US" dirty="0" smtClean="0"/>
              <a:t>III. </a:t>
            </a:r>
            <a:r>
              <a:rPr lang="en-US" b="1" dirty="0" smtClean="0"/>
              <a:t>In the technical and engineering fields</a:t>
            </a:r>
          </a:p>
          <a:p>
            <a:r>
              <a:rPr lang="en-US" dirty="0" smtClean="0"/>
              <a:t>institutions have an excellent reputation:</a:t>
            </a:r>
          </a:p>
          <a:p>
            <a:r>
              <a:rPr lang="en-US" dirty="0" smtClean="0"/>
              <a:t>1. Delhi College of Engineering, New Delhi</a:t>
            </a:r>
          </a:p>
          <a:p>
            <a:r>
              <a:rPr lang="en-US" dirty="0" smtClean="0"/>
              <a:t>2. VJ Technical Institute, Mumbai</a:t>
            </a:r>
          </a:p>
          <a:p>
            <a:r>
              <a:rPr lang="en-US" dirty="0" smtClean="0"/>
              <a:t>3. University Department of Chemical Technology, Mumbai</a:t>
            </a:r>
          </a:p>
          <a:p>
            <a:r>
              <a:rPr lang="en-US" dirty="0" smtClean="0"/>
              <a:t>4. </a:t>
            </a:r>
            <a:r>
              <a:rPr lang="en-US" dirty="0" err="1" smtClean="0"/>
              <a:t>Thapar</a:t>
            </a:r>
            <a:r>
              <a:rPr lang="en-US" dirty="0" smtClean="0"/>
              <a:t> University, Patiala</a:t>
            </a:r>
          </a:p>
          <a:p>
            <a:r>
              <a:rPr lang="en-US" dirty="0" smtClean="0"/>
              <a:t>5. </a:t>
            </a:r>
            <a:r>
              <a:rPr lang="en-US" dirty="0" err="1" smtClean="0"/>
              <a:t>Jadavpur</a:t>
            </a:r>
            <a:r>
              <a:rPr lang="en-US" dirty="0" smtClean="0"/>
              <a:t> University, Kolkata</a:t>
            </a:r>
          </a:p>
          <a:p>
            <a:r>
              <a:rPr lang="en-US" dirty="0" smtClean="0"/>
              <a:t>6. University of </a:t>
            </a:r>
            <a:r>
              <a:rPr lang="en-US" dirty="0" err="1" smtClean="0"/>
              <a:t>Pune</a:t>
            </a:r>
            <a:r>
              <a:rPr lang="en-US" dirty="0" smtClean="0"/>
              <a:t>, </a:t>
            </a:r>
            <a:r>
              <a:rPr lang="en-US" dirty="0" err="1" smtClean="0"/>
              <a:t>Pune</a:t>
            </a:r>
            <a:endParaRPr lang="en-US" dirty="0" smtClean="0"/>
          </a:p>
          <a:p>
            <a:r>
              <a:rPr lang="en-US" dirty="0" smtClean="0"/>
              <a:t>7. Birla Institute of Technology and Science, </a:t>
            </a:r>
            <a:r>
              <a:rPr lang="en-US" dirty="0" err="1" smtClean="0"/>
              <a:t>Pilani</a:t>
            </a:r>
            <a:r>
              <a:rPr lang="en-US" dirty="0" smtClean="0"/>
              <a:t>.</a:t>
            </a:r>
          </a:p>
          <a:p>
            <a:pPr>
              <a:buNone/>
            </a:pPr>
            <a:r>
              <a:rPr lang="en-US" dirty="0" smtClean="0"/>
              <a:t>IV. </a:t>
            </a:r>
            <a:r>
              <a:rPr lang="en-US" b="1" dirty="0" smtClean="0"/>
              <a:t>In the area of fundamental science</a:t>
            </a:r>
          </a:p>
          <a:p>
            <a:r>
              <a:rPr lang="en-US" dirty="0" smtClean="0"/>
              <a:t>1. Tata Institute of Fundamental Research, Mumbai</a:t>
            </a:r>
          </a:p>
          <a:p>
            <a:r>
              <a:rPr lang="en-US" dirty="0" smtClean="0"/>
              <a:t>2. </a:t>
            </a:r>
            <a:r>
              <a:rPr lang="en-US" dirty="0" err="1" smtClean="0"/>
              <a:t>Saha</a:t>
            </a:r>
            <a:r>
              <a:rPr lang="en-US" dirty="0" smtClean="0"/>
              <a:t> Institute of Nuclear Physics, Kolkata</a:t>
            </a:r>
          </a:p>
          <a:p>
            <a:r>
              <a:rPr lang="en-US" dirty="0" smtClean="0"/>
              <a:t>3. Indian Association for Cultivation of Science, Kolkata.</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Functions of a Doctoral Committee</a:t>
            </a:r>
            <a:endParaRPr lang="en-US" dirty="0"/>
          </a:p>
        </p:txBody>
      </p:sp>
      <p:sp>
        <p:nvSpPr>
          <p:cNvPr id="3" name="Content Placeholder 2"/>
          <p:cNvSpPr>
            <a:spLocks noGrp="1"/>
          </p:cNvSpPr>
          <p:nvPr>
            <p:ph idx="1"/>
          </p:nvPr>
        </p:nvSpPr>
        <p:spPr>
          <a:xfrm>
            <a:off x="0" y="1371600"/>
            <a:ext cx="8991600" cy="5334000"/>
          </a:xfrm>
        </p:spPr>
        <p:txBody>
          <a:bodyPr>
            <a:normAutofit fontScale="62500" lnSpcReduction="20000"/>
          </a:bodyPr>
          <a:lstStyle/>
          <a:p>
            <a:pPr lvl="0"/>
            <a:r>
              <a:rPr lang="en-US" dirty="0" smtClean="0"/>
              <a:t>To discuss, advise and recommend on all matters connected with the candidate’s research from provisional registration till the submission of the thesis.</a:t>
            </a:r>
          </a:p>
          <a:p>
            <a:pPr lvl="0"/>
            <a:r>
              <a:rPr lang="en-US" dirty="0" smtClean="0"/>
              <a:t>To suggest courses to be undertaken by the candidate during the first year of his/her provisional registration, in the light of his/her attainment and with a view to fulfilling the requirements of the research.</a:t>
            </a:r>
          </a:p>
          <a:p>
            <a:pPr lvl="0"/>
            <a:r>
              <a:rPr lang="en-US" dirty="0" smtClean="0"/>
              <a:t>Such courses of instruction may be given as short – term courses lasting from three to four months in such subjects as may be chosen by the Doctoral Committee and through seminars, discussions, occasional lecturers, laboratory techniques, field work, etc.</a:t>
            </a:r>
          </a:p>
          <a:p>
            <a:pPr lvl="0"/>
            <a:r>
              <a:rPr lang="en-US" dirty="0" smtClean="0"/>
              <a:t>To conduct the Part I course work and examination for the candidate by written and oral examinations, on the completion of such courses, at the end of the first year of provisional registration and to report to the University on the fitness or otherwise of the candidate to proceed with his/her research work for the PhD and recommending the confirmation of the provisional registration.</a:t>
            </a:r>
          </a:p>
          <a:p>
            <a:pPr lvl="0"/>
            <a:r>
              <a:rPr lang="en-US" dirty="0" smtClean="0"/>
              <a:t>To monitor the candidate’s work periodically by directing him/her </a:t>
            </a:r>
          </a:p>
          <a:p>
            <a:pPr lvl="0"/>
            <a:r>
              <a:rPr lang="en-US" dirty="0" smtClean="0"/>
              <a:t>[a] to give periodical seminars on his/her work; </a:t>
            </a:r>
          </a:p>
          <a:p>
            <a:pPr lvl="0"/>
            <a:r>
              <a:rPr lang="en-US" smtClean="0"/>
              <a:t>[</a:t>
            </a:r>
            <a:r>
              <a:rPr lang="en-US" dirty="0" smtClean="0"/>
              <a:t>b] to submit reports once in six months on the candidates progress in research work in the prescribed format</a:t>
            </a:r>
            <a:r>
              <a:rPr lang="en-US" smtClean="0"/>
              <a:t>; </a:t>
            </a:r>
          </a:p>
          <a:p>
            <a:pPr lvl="0"/>
            <a:r>
              <a:rPr lang="en-US" smtClean="0"/>
              <a:t>[</a:t>
            </a:r>
            <a:r>
              <a:rPr lang="en-US" dirty="0" smtClean="0"/>
              <a:t>c] to conduct and supervise and presentation by ‘the candidate of the final draft of his/her proposed thesis for approval before the submission of synopsis of the thesis to the University and to give a certificate to this effect to be submitted along with the synopsis.</a:t>
            </a:r>
          </a:p>
          <a:p>
            <a:pPr lvl="0"/>
            <a:r>
              <a:rPr lang="en-US" dirty="0" smtClean="0"/>
              <a:t>To suggest a panel of nine names (three from International; 6 from national (East, West and North) and three (from southern States of India) to be considered for appointment as examiners by the University, for evaluating the thesis and for the public viva – voce examination.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 OF A RESEARCH GUIDE</a:t>
            </a:r>
            <a:endParaRPr lang="en-US" dirty="0"/>
          </a:p>
        </p:txBody>
      </p:sp>
      <p:sp>
        <p:nvSpPr>
          <p:cNvPr id="3" name="Content Placeholder 2"/>
          <p:cNvSpPr>
            <a:spLocks noGrp="1"/>
          </p:cNvSpPr>
          <p:nvPr>
            <p:ph idx="1"/>
          </p:nvPr>
        </p:nvSpPr>
        <p:spPr>
          <a:xfrm>
            <a:off x="152400" y="1905000"/>
            <a:ext cx="8763000" cy="4770120"/>
          </a:xfrm>
        </p:spPr>
        <p:txBody>
          <a:bodyPr>
            <a:normAutofit fontScale="70000" lnSpcReduction="20000"/>
          </a:bodyPr>
          <a:lstStyle/>
          <a:p>
            <a:r>
              <a:rPr lang="en-US" dirty="0" smtClean="0"/>
              <a:t>     Provide research guidance and supervision in respect of all components of the specified PhD course</a:t>
            </a:r>
          </a:p>
          <a:p>
            <a:r>
              <a:rPr lang="en-US" b="1" dirty="0" smtClean="0"/>
              <a:t>  </a:t>
            </a:r>
            <a:r>
              <a:rPr lang="en-US" dirty="0" smtClean="0"/>
              <a:t>   Design, formulate and prescribe course activity for relevant research preparation.</a:t>
            </a:r>
          </a:p>
          <a:p>
            <a:r>
              <a:rPr lang="en-US" b="1" dirty="0" smtClean="0"/>
              <a:t>   </a:t>
            </a:r>
            <a:r>
              <a:rPr lang="en-US" dirty="0" smtClean="0"/>
              <a:t>  Conduct and monitor the prescribed course activity and report its progress</a:t>
            </a:r>
          </a:p>
          <a:p>
            <a:r>
              <a:rPr lang="en-US" b="1" dirty="0" smtClean="0"/>
              <a:t>      </a:t>
            </a:r>
            <a:r>
              <a:rPr lang="en-US" dirty="0" smtClean="0"/>
              <a:t>Suggest and guide the research student for participation in conferences, seminars and other colloquium</a:t>
            </a:r>
          </a:p>
          <a:p>
            <a:r>
              <a:rPr lang="en-US" b="1" dirty="0" smtClean="0"/>
              <a:t>   </a:t>
            </a:r>
            <a:r>
              <a:rPr lang="en-US" dirty="0" smtClean="0"/>
              <a:t>  Regularly follow up and monitor the progress . The research guides located outside India may have such personal meeting at least twice a year, one per semester, to provide block consultation of not less than one week’s duration.</a:t>
            </a:r>
          </a:p>
          <a:p>
            <a:r>
              <a:rPr lang="en-US" b="1" dirty="0" smtClean="0"/>
              <a:t>· </a:t>
            </a:r>
            <a:r>
              <a:rPr lang="en-US" dirty="0" smtClean="0"/>
              <a:t>   Enable / connect the PhD student to active research groups or networks of relevance</a:t>
            </a:r>
          </a:p>
          <a:p>
            <a:r>
              <a:rPr lang="en-US" b="1" dirty="0" smtClean="0"/>
              <a:t>·</a:t>
            </a:r>
            <a:r>
              <a:rPr lang="en-US" dirty="0" smtClean="0"/>
              <a:t>     Suggest modifications/ changes if any required in the scope of the research study warranted by the external factors to make the study meaningful and relevant.</a:t>
            </a:r>
          </a:p>
          <a:p>
            <a:r>
              <a:rPr lang="en-US" b="1" dirty="0" smtClean="0"/>
              <a:t>·</a:t>
            </a:r>
            <a:r>
              <a:rPr lang="en-US" dirty="0" smtClean="0"/>
              <a:t>       Provide a quarterly progress report in the prescribed format for its review and feedback.</a:t>
            </a:r>
          </a:p>
          <a:p>
            <a:r>
              <a:rPr lang="en-US" b="1" dirty="0" smtClean="0"/>
              <a:t>·</a:t>
            </a:r>
            <a:r>
              <a:rPr lang="en-US" dirty="0" smtClean="0"/>
              <a:t>    Make valid recommendation of the study to the doctoral evaluation committee in accordance with the specific requirements as may be stipulated.</a:t>
            </a:r>
          </a:p>
          <a:p>
            <a:r>
              <a:rPr lang="en-US" b="1" dirty="0" smtClean="0"/>
              <a:t>·</a:t>
            </a:r>
            <a:r>
              <a:rPr lang="en-US" dirty="0" smtClean="0"/>
              <a:t>       Consult, cooperate and collaborate with the Centre for Research in best possible manner to ensure quality compliance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94688"/>
          </a:xfrm>
        </p:spPr>
        <p:txBody>
          <a:bodyPr>
            <a:normAutofit/>
          </a:bodyPr>
          <a:lstStyle/>
          <a:p>
            <a:pPr algn="ctr"/>
            <a:r>
              <a:rPr lang="en-US" b="1" i="1" dirty="0" smtClean="0"/>
              <a:t>STANDARDS AND EXPECTATION FROM Ph.D. STUDENTS</a:t>
            </a:r>
            <a:endParaRPr lang="en-US" dirty="0"/>
          </a:p>
        </p:txBody>
      </p:sp>
      <p:sp>
        <p:nvSpPr>
          <p:cNvPr id="3" name="Content Placeholder 2"/>
          <p:cNvSpPr>
            <a:spLocks noGrp="1"/>
          </p:cNvSpPr>
          <p:nvPr>
            <p:ph idx="1"/>
          </p:nvPr>
        </p:nvSpPr>
        <p:spPr>
          <a:xfrm>
            <a:off x="228600" y="1676400"/>
            <a:ext cx="8763000" cy="5181600"/>
          </a:xfrm>
        </p:spPr>
        <p:txBody>
          <a:bodyPr>
            <a:normAutofit fontScale="70000" lnSpcReduction="20000"/>
          </a:bodyPr>
          <a:lstStyle/>
          <a:p>
            <a:r>
              <a:rPr lang="en-US" dirty="0" smtClean="0"/>
              <a:t>High standards of integrity, discipline and propriety in all matters concerning student’s </a:t>
            </a:r>
            <a:r>
              <a:rPr lang="en-US" dirty="0" err="1" smtClean="0"/>
              <a:t>behaviour</a:t>
            </a:r>
            <a:r>
              <a:rPr lang="en-US" dirty="0" smtClean="0"/>
              <a:t> on academic as well as non – academic matters inside and outside the campus.</a:t>
            </a:r>
          </a:p>
          <a:p>
            <a:r>
              <a:rPr lang="en-US" dirty="0" smtClean="0"/>
              <a:t> Any case of malpractice, like plagiarism, willful reporting of fictitious data etc. will be considered as a serious breach of discipline.</a:t>
            </a:r>
          </a:p>
          <a:p>
            <a:r>
              <a:rPr lang="en-US" dirty="0" smtClean="0"/>
              <a:t>  Being enrolled in a full time program, students are prohibited from taking up any full time or part time work / engagement.</a:t>
            </a:r>
          </a:p>
          <a:p>
            <a:r>
              <a:rPr lang="en-US" dirty="0" smtClean="0"/>
              <a:t>  Work Timing and regularity in attendance is compulsory. Leave can be granted on request</a:t>
            </a:r>
          </a:p>
          <a:p>
            <a:r>
              <a:rPr lang="en-US" dirty="0" smtClean="0"/>
              <a:t>Each student to actively participate in research seminars / conferences, held both within and outside the state in their area of work.</a:t>
            </a:r>
          </a:p>
          <a:p>
            <a:r>
              <a:rPr lang="en-US" dirty="0" smtClean="0"/>
              <a:t>  </a:t>
            </a:r>
            <a:r>
              <a:rPr lang="en-US" dirty="0" err="1" smtClean="0"/>
              <a:t>Aminimum</a:t>
            </a:r>
            <a:r>
              <a:rPr lang="en-US" dirty="0" smtClean="0"/>
              <a:t> of 2 seminars/ conferences have to be attended by the student and paper presented therein. </a:t>
            </a:r>
          </a:p>
          <a:p>
            <a:r>
              <a:rPr lang="en-US" dirty="0" smtClean="0"/>
              <a:t>  A minimum of 2 papers per year have to be written by student and steps taken to publish in reputed journals. </a:t>
            </a:r>
          </a:p>
          <a:p>
            <a:r>
              <a:rPr lang="en-US" dirty="0" smtClean="0"/>
              <a:t>  The publications shall carry the name of the guide as the co – author.</a:t>
            </a:r>
          </a:p>
          <a:p>
            <a:r>
              <a:rPr lang="en-US" dirty="0" smtClean="0"/>
              <a:t>  Participation in the organization of in – house research seminars / conclaves is mandatory.</a:t>
            </a:r>
          </a:p>
          <a:p>
            <a:r>
              <a:rPr lang="en-US" dirty="0" smtClean="0"/>
              <a:t>Students are required to meet once in a month as part of the research seminar series and present their work / progress to fellow participants and seek their comments.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85800"/>
          </a:xfrm>
        </p:spPr>
        <p:txBody>
          <a:bodyPr>
            <a:normAutofit/>
          </a:bodyPr>
          <a:lstStyle/>
          <a:p>
            <a:pPr algn="ctr"/>
            <a:r>
              <a:rPr lang="en-US" sz="4000" dirty="0" smtClean="0"/>
              <a:t>Only 2% of India's Work Force is Employable</a:t>
            </a:r>
            <a:endParaRPr lang="en-US" sz="4000" dirty="0"/>
          </a:p>
        </p:txBody>
      </p:sp>
      <p:sp>
        <p:nvSpPr>
          <p:cNvPr id="3" name="Content Placeholder 2"/>
          <p:cNvSpPr>
            <a:spLocks noGrp="1"/>
          </p:cNvSpPr>
          <p:nvPr>
            <p:ph idx="1"/>
          </p:nvPr>
        </p:nvSpPr>
        <p:spPr>
          <a:xfrm>
            <a:off x="228600" y="1295400"/>
            <a:ext cx="8686800" cy="5334000"/>
          </a:xfrm>
        </p:spPr>
        <p:txBody>
          <a:bodyPr>
            <a:normAutofit fontScale="92500" lnSpcReduction="10000"/>
          </a:bodyPr>
          <a:lstStyle/>
          <a:p>
            <a:r>
              <a:rPr lang="en-US" dirty="0" smtClean="0"/>
              <a:t>The gap between theory and practice has become so wide in most areas that the world of practice simply ignores the educational certificates and degrees. </a:t>
            </a:r>
          </a:p>
          <a:p>
            <a:r>
              <a:rPr lang="en-US" dirty="0" smtClean="0"/>
              <a:t>The academicians and the education regulators have to take the blame for ruining 98% of our workforce with the potential to make India the HR hub for the world.</a:t>
            </a:r>
          </a:p>
          <a:p>
            <a:r>
              <a:rPr lang="en-US" dirty="0" smtClean="0"/>
              <a:t>The remainder of 2 % alone is employable on global standards</a:t>
            </a:r>
          </a:p>
          <a:p>
            <a:r>
              <a:rPr lang="en-US" dirty="0" smtClean="0"/>
              <a:t>Learn do learn system is what India requires. Learn </a:t>
            </a:r>
            <a:r>
              <a:rPr lang="en-US" dirty="0" err="1" smtClean="0"/>
              <a:t>learn</a:t>
            </a:r>
            <a:r>
              <a:rPr lang="en-US" dirty="0" smtClean="0"/>
              <a:t> and learn system based on irrelevant knowledge and old books in most areas will not work.</a:t>
            </a:r>
          </a:p>
          <a:p>
            <a:r>
              <a:rPr lang="en-US" dirty="0" smtClean="0"/>
              <a:t>The academicians will do far better by letting the students explore by interfacing with </a:t>
            </a:r>
            <a:r>
              <a:rPr lang="en-US" dirty="0" err="1" smtClean="0"/>
              <a:t>practioners</a:t>
            </a:r>
            <a:r>
              <a:rPr lang="en-US" dirty="0" smtClean="0"/>
              <a:t> in diverse domains, collecting information and know-how and sharing it back in the class room.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915400" cy="667512"/>
          </a:xfrm>
        </p:spPr>
        <p:txBody>
          <a:bodyPr>
            <a:normAutofit fontScale="90000"/>
          </a:bodyPr>
          <a:lstStyle/>
          <a:p>
            <a:pPr algn="ctr"/>
            <a:r>
              <a:rPr lang="en-US" dirty="0" smtClean="0"/>
              <a:t>Standards Around the World</a:t>
            </a:r>
            <a:endParaRPr lang="en-US" dirty="0"/>
          </a:p>
        </p:txBody>
      </p:sp>
      <p:sp>
        <p:nvSpPr>
          <p:cNvPr id="3" name="Content Placeholder 2"/>
          <p:cNvSpPr>
            <a:spLocks noGrp="1"/>
          </p:cNvSpPr>
          <p:nvPr>
            <p:ph idx="1"/>
          </p:nvPr>
        </p:nvSpPr>
        <p:spPr>
          <a:xfrm>
            <a:off x="152400" y="1219200"/>
            <a:ext cx="8534400" cy="5410200"/>
          </a:xfrm>
        </p:spPr>
        <p:txBody>
          <a:bodyPr>
            <a:normAutofit fontScale="92500" lnSpcReduction="20000"/>
          </a:bodyPr>
          <a:lstStyle/>
          <a:p>
            <a:r>
              <a:rPr lang="en-US" dirty="0" smtClean="0"/>
              <a:t>In Belgium, the legislation prescribes the duties of the staff involving research, teaching and service provision. </a:t>
            </a:r>
          </a:p>
          <a:p>
            <a:r>
              <a:rPr lang="en-US" dirty="0" smtClean="0"/>
              <a:t>In Hungary, higher academic positions entail more requirements, and tasks are specified at central level, teaching by 70 %, or reduce it by 25 %. Researchers allot at least 90 % of their total working hours to scientific activity, in addition to contributing to the educational activities of the higher education institution. </a:t>
            </a:r>
          </a:p>
          <a:p>
            <a:r>
              <a:rPr lang="en-US" dirty="0" smtClean="0"/>
              <a:t>In Austria, according to the 2002 Universities Act, professors are responsible for research</a:t>
            </a:r>
          </a:p>
          <a:p>
            <a:r>
              <a:rPr lang="en-US" dirty="0" smtClean="0"/>
              <a:t>In Sweden Research assistants and associate senior lecturers should, however, undertake research primarily</a:t>
            </a:r>
          </a:p>
          <a:p>
            <a:r>
              <a:rPr lang="en-US" dirty="0" smtClean="0"/>
              <a:t>Individual annual workloads are determined by the institution, in accordance with the maximum limits defined by central authorities, in Germany, Italy, Poland, Romania, Slovenia and Slovakia. </a:t>
            </a:r>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smtClean="0"/>
              <a:t>Std. Cont……d</a:t>
            </a:r>
            <a:endParaRPr lang="en-US" dirty="0"/>
          </a:p>
        </p:txBody>
      </p:sp>
      <p:sp>
        <p:nvSpPr>
          <p:cNvPr id="3" name="Content Placeholder 2"/>
          <p:cNvSpPr>
            <a:spLocks noGrp="1"/>
          </p:cNvSpPr>
          <p:nvPr>
            <p:ph idx="1"/>
          </p:nvPr>
        </p:nvSpPr>
        <p:spPr>
          <a:xfrm>
            <a:off x="152400" y="1524000"/>
            <a:ext cx="8534400" cy="5105400"/>
          </a:xfrm>
        </p:spPr>
        <p:txBody>
          <a:bodyPr>
            <a:normAutofit fontScale="92500" lnSpcReduction="20000"/>
          </a:bodyPr>
          <a:lstStyle/>
          <a:p>
            <a:r>
              <a:rPr lang="en-US" dirty="0" smtClean="0"/>
              <a:t>In Luxembourg, the tasks of research professors are generally distributed as follows: research (50 %), teaching (40 %), other (10 %). </a:t>
            </a:r>
          </a:p>
          <a:p>
            <a:r>
              <a:rPr lang="en-US" dirty="0" smtClean="0"/>
              <a:t>At universities in Norway, academic staff in permanent employment have traditionally had an individual right to use 50 % of their working time for research.</a:t>
            </a:r>
          </a:p>
          <a:p>
            <a:r>
              <a:rPr lang="en-US" dirty="0" smtClean="0"/>
              <a:t>The methodological standards for this annual evaluation are established by the Ministry of Education and Research and are approved by the government.</a:t>
            </a:r>
          </a:p>
          <a:p>
            <a:r>
              <a:rPr lang="en-US" dirty="0" smtClean="0"/>
              <a:t> The weight of each criterion for each teaching position and seniority is established annually by the university senate, which may introduce other criteria and performance indicators that support institutional development and improve the competitiveness of the higher education institution. This is the story in many countries around the world. </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can you Ensure Quality in Research ???</a:t>
            </a:r>
            <a:endParaRPr lang="en-US" dirty="0"/>
          </a:p>
        </p:txBody>
      </p:sp>
      <p:sp>
        <p:nvSpPr>
          <p:cNvPr id="3" name="Content Placeholder 2"/>
          <p:cNvSpPr>
            <a:spLocks noGrp="1"/>
          </p:cNvSpPr>
          <p:nvPr>
            <p:ph sz="half" idx="1"/>
          </p:nvPr>
        </p:nvSpPr>
        <p:spPr>
          <a:xfrm>
            <a:off x="457200" y="1920084"/>
            <a:ext cx="4038600" cy="4937915"/>
          </a:xfrm>
        </p:spPr>
        <p:txBody>
          <a:bodyPr>
            <a:normAutofit fontScale="70000" lnSpcReduction="20000"/>
          </a:bodyPr>
          <a:lstStyle/>
          <a:p>
            <a:r>
              <a:rPr lang="en-US" dirty="0" smtClean="0"/>
              <a:t>Take the time to produce quality work that you can be proud of, and be thoroughly prepared for examinations.</a:t>
            </a:r>
          </a:p>
          <a:p>
            <a:r>
              <a:rPr lang="en-US" dirty="0" smtClean="0"/>
              <a:t>♦ During an exam, don’t sit next to someone with whom you studied, in case your exams end up looking “too similar.”</a:t>
            </a:r>
          </a:p>
          <a:p>
            <a:r>
              <a:rPr lang="en-US" dirty="0" smtClean="0"/>
              <a:t>♦ Discourage academic misconduct among other students.</a:t>
            </a:r>
          </a:p>
          <a:p>
            <a:r>
              <a:rPr lang="en-US" dirty="0" smtClean="0"/>
              <a:t>♦ During examinations, focus on your work, and do not look in the direction of other students. </a:t>
            </a:r>
          </a:p>
          <a:p>
            <a:r>
              <a:rPr lang="en-US" dirty="0" smtClean="0"/>
              <a:t>Take the initiative to shield your work to prevent other students from copying.</a:t>
            </a:r>
          </a:p>
        </p:txBody>
      </p:sp>
      <p:sp>
        <p:nvSpPr>
          <p:cNvPr id="4" name="Content Placeholder 3"/>
          <p:cNvSpPr>
            <a:spLocks noGrp="1"/>
          </p:cNvSpPr>
          <p:nvPr>
            <p:ph sz="half" idx="2"/>
          </p:nvPr>
        </p:nvSpPr>
        <p:spPr>
          <a:xfrm>
            <a:off x="4648200" y="1920084"/>
            <a:ext cx="4038600" cy="4937915"/>
          </a:xfrm>
        </p:spPr>
        <p:txBody>
          <a:bodyPr>
            <a:normAutofit fontScale="70000" lnSpcReduction="20000"/>
          </a:bodyPr>
          <a:lstStyle/>
          <a:p>
            <a:r>
              <a:rPr lang="en-US" dirty="0" smtClean="0"/>
              <a:t>♦ Do not allow others to use your computer, user ID, or password</a:t>
            </a:r>
          </a:p>
          <a:p>
            <a:r>
              <a:rPr lang="en-US" dirty="0" smtClean="0"/>
              <a:t>♦ Resist the temptation to share rough drafts and participate in peer editing without the consent of your instructor</a:t>
            </a:r>
          </a:p>
          <a:p>
            <a:r>
              <a:rPr lang="en-US" dirty="0" smtClean="0"/>
              <a:t>♦ When using class notes for an assignment, ask yourself: Did this information come from me?</a:t>
            </a:r>
          </a:p>
          <a:p>
            <a:r>
              <a:rPr lang="en-US" i="1" dirty="0" smtClean="0"/>
              <a:t>Always document where and from whom you got your </a:t>
            </a:r>
            <a:r>
              <a:rPr lang="en-US" dirty="0" smtClean="0"/>
              <a:t>information (e.g., other students, professor, class text, web site).</a:t>
            </a:r>
          </a:p>
          <a:p>
            <a:r>
              <a:rPr lang="en-US" dirty="0" smtClean="0"/>
              <a:t>♦ What can you do if you are unsure whether it is unauthorized collaboration or whether it is okay to work together? </a:t>
            </a:r>
            <a:r>
              <a:rPr lang="en-US" b="1" dirty="0" smtClean="0"/>
              <a:t>When in doubt, ASK!. Check your </a:t>
            </a:r>
            <a:r>
              <a:rPr lang="en-US" dirty="0" smtClean="0"/>
              <a:t>course syllabus or speak with your instructor.</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pPr algn="ctr"/>
            <a:r>
              <a:rPr lang="en-US" b="1" dirty="0" smtClean="0"/>
              <a:t>Helpful Resources in USA</a:t>
            </a:r>
            <a:br>
              <a:rPr lang="en-US" b="1" dirty="0" smtClean="0"/>
            </a:br>
            <a:endParaRPr lang="en-US" dirty="0"/>
          </a:p>
        </p:txBody>
      </p:sp>
      <p:sp>
        <p:nvSpPr>
          <p:cNvPr id="3" name="Content Placeholder 2"/>
          <p:cNvSpPr>
            <a:spLocks noGrp="1"/>
          </p:cNvSpPr>
          <p:nvPr>
            <p:ph sz="half" idx="1"/>
          </p:nvPr>
        </p:nvSpPr>
        <p:spPr>
          <a:xfrm>
            <a:off x="457200" y="1066800"/>
            <a:ext cx="4038600" cy="5562600"/>
          </a:xfrm>
        </p:spPr>
        <p:txBody>
          <a:bodyPr>
            <a:normAutofit fontScale="70000" lnSpcReduction="20000"/>
          </a:bodyPr>
          <a:lstStyle/>
          <a:p>
            <a:r>
              <a:rPr lang="en-US" dirty="0" smtClean="0"/>
              <a:t>♦ Modern Language Association</a:t>
            </a:r>
          </a:p>
          <a:p>
            <a:r>
              <a:rPr lang="en-US" dirty="0" smtClean="0"/>
              <a:t>www.mla.org</a:t>
            </a:r>
          </a:p>
          <a:p>
            <a:r>
              <a:rPr lang="en-US" dirty="0" smtClean="0"/>
              <a:t>♦ American Psychological Association</a:t>
            </a:r>
          </a:p>
          <a:p>
            <a:r>
              <a:rPr lang="en-US" dirty="0" smtClean="0"/>
              <a:t>www.apastyle.org</a:t>
            </a:r>
          </a:p>
          <a:p>
            <a:r>
              <a:rPr lang="en-US" dirty="0" smtClean="0"/>
              <a:t>♦ UCLA Department of English</a:t>
            </a:r>
          </a:p>
          <a:p>
            <a:r>
              <a:rPr lang="en-US" dirty="0" smtClean="0"/>
              <a:t>www.englishwww.humnet.ucla.edu</a:t>
            </a:r>
          </a:p>
          <a:p>
            <a:r>
              <a:rPr lang="en-US" dirty="0" smtClean="0"/>
              <a:t>♦ UCLA Writing Programs</a:t>
            </a:r>
          </a:p>
          <a:p>
            <a:r>
              <a:rPr lang="en-US" dirty="0" smtClean="0"/>
              <a:t>www.humnet.ucla.edu/wp</a:t>
            </a:r>
          </a:p>
          <a:p>
            <a:r>
              <a:rPr lang="en-US" dirty="0" smtClean="0"/>
              <a:t>♦ Your instructor (stay after class or go to office hours)</a:t>
            </a:r>
          </a:p>
          <a:p>
            <a:r>
              <a:rPr lang="en-US" dirty="0" smtClean="0"/>
              <a:t>♦ College Tutorials (228 </a:t>
            </a:r>
            <a:r>
              <a:rPr lang="en-US" dirty="0" err="1" smtClean="0"/>
              <a:t>Covel</a:t>
            </a:r>
            <a:r>
              <a:rPr lang="en-US" dirty="0" smtClean="0"/>
              <a:t> Commons) www.myucla.edu, go to services, then workshops</a:t>
            </a:r>
          </a:p>
          <a:p>
            <a:r>
              <a:rPr lang="en-US" dirty="0" smtClean="0"/>
              <a:t>♦ Counselors for your College, School, or Department</a:t>
            </a:r>
          </a:p>
          <a:p>
            <a:r>
              <a:rPr lang="en-US" dirty="0" smtClean="0"/>
              <a:t>♦ Lesbian, Gay, Bisexual &amp; Transgender Resource Center (B36 Student Activities Center) www.lgbt.ucla.edu</a:t>
            </a:r>
          </a:p>
        </p:txBody>
      </p:sp>
      <p:sp>
        <p:nvSpPr>
          <p:cNvPr id="4" name="Content Placeholder 3"/>
          <p:cNvSpPr>
            <a:spLocks noGrp="1"/>
          </p:cNvSpPr>
          <p:nvPr>
            <p:ph sz="half" idx="2"/>
          </p:nvPr>
        </p:nvSpPr>
        <p:spPr>
          <a:xfrm>
            <a:off x="4876800" y="914400"/>
            <a:ext cx="4038600" cy="5791200"/>
          </a:xfrm>
        </p:spPr>
        <p:txBody>
          <a:bodyPr>
            <a:noAutofit/>
          </a:bodyPr>
          <a:lstStyle/>
          <a:p>
            <a:r>
              <a:rPr lang="en-US" sz="2000" dirty="0" smtClean="0"/>
              <a:t>♦ Office for Students with Disabilities (A255 Murphy Hall) www.saonet.ucla.edu/osd</a:t>
            </a:r>
          </a:p>
          <a:p>
            <a:r>
              <a:rPr lang="en-US" sz="2000" dirty="0" smtClean="0"/>
              <a:t>♦ Office of International Students &amp; Scholars (106 Bradley Hall) www.intl.ucla.edu</a:t>
            </a:r>
          </a:p>
          <a:p>
            <a:r>
              <a:rPr lang="en-US" sz="2000" dirty="0" smtClean="0"/>
              <a:t>♦ Student Legal Services (70 Dodd Hall) www.studentlegal.ucla.edu</a:t>
            </a:r>
          </a:p>
          <a:p>
            <a:r>
              <a:rPr lang="en-US" sz="2000" dirty="0" smtClean="0"/>
              <a:t>♦ Student Psychological Services (Wooden Center West) www.saonet.ucla.edu/sps</a:t>
            </a:r>
          </a:p>
          <a:p>
            <a:r>
              <a:rPr lang="en-US" sz="2000" dirty="0" smtClean="0"/>
              <a:t>♦ Center for Women and Men (B44 Student Activities Center) www.thecenter.ucla.edu</a:t>
            </a:r>
          </a:p>
          <a:p>
            <a:r>
              <a:rPr lang="en-US" sz="2000" dirty="0" smtClean="0"/>
              <a:t>♦ </a:t>
            </a:r>
            <a:r>
              <a:rPr lang="en-US" sz="2000" dirty="0" err="1" smtClean="0"/>
              <a:t>Ombuds</a:t>
            </a:r>
            <a:r>
              <a:rPr lang="en-US" sz="2000" dirty="0" smtClean="0"/>
              <a:t> Office (Strathmore Building room 105) www.saonet.ucla.edu/ombuds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GB" dirty="0" smtClean="0"/>
              <a:t>The participation of colleagues</a:t>
            </a:r>
            <a:endParaRPr lang="en-US" dirty="0" smtClean="0"/>
          </a:p>
        </p:txBody>
      </p:sp>
      <p:sp>
        <p:nvSpPr>
          <p:cNvPr id="45059" name="Rectangle 3"/>
          <p:cNvSpPr>
            <a:spLocks noGrp="1" noChangeArrowheads="1"/>
          </p:cNvSpPr>
          <p:nvPr>
            <p:ph type="body" idx="1"/>
          </p:nvPr>
        </p:nvSpPr>
        <p:spPr>
          <a:xfrm>
            <a:off x="179388" y="2286000"/>
            <a:ext cx="4248150" cy="4572000"/>
          </a:xfrm>
        </p:spPr>
        <p:txBody>
          <a:bodyPr>
            <a:normAutofit lnSpcReduction="10000"/>
          </a:bodyPr>
          <a:lstStyle/>
          <a:p>
            <a:pPr eaLnBrk="1" hangingPunct="1">
              <a:lnSpc>
                <a:spcPct val="80000"/>
              </a:lnSpc>
            </a:pPr>
            <a:r>
              <a:rPr lang="en-US" sz="2000" dirty="0" smtClean="0"/>
              <a:t>A key consideration concerns the status/rank/class of not just subjects but all participants  including colleagues</a:t>
            </a:r>
          </a:p>
          <a:p>
            <a:pPr eaLnBrk="1" hangingPunct="1">
              <a:lnSpc>
                <a:spcPct val="80000"/>
              </a:lnSpc>
            </a:pPr>
            <a:r>
              <a:rPr lang="en-US" sz="2000" dirty="0" smtClean="0"/>
              <a:t>This will influence the ethical relationship/responsibility of the researcher. Not all people are equal. </a:t>
            </a:r>
          </a:p>
          <a:p>
            <a:pPr eaLnBrk="1" hangingPunct="1">
              <a:lnSpc>
                <a:spcPct val="80000"/>
              </a:lnSpc>
            </a:pPr>
            <a:r>
              <a:rPr lang="en-US" sz="2000" dirty="0" smtClean="0"/>
              <a:t>Colleagues may vary from superiors such as project leaders, “equals” but with varying degrees of experiences and status, to technicians and support staff. There is a special responsibility to colleagues with less experience or of a lower rank who may find it more difficult to refuse to participate. </a:t>
            </a:r>
          </a:p>
          <a:p>
            <a:pPr eaLnBrk="1" hangingPunct="1">
              <a:lnSpc>
                <a:spcPct val="80000"/>
              </a:lnSpc>
            </a:pPr>
            <a:endParaRPr lang="en-US" sz="2000" dirty="0" smtClean="0"/>
          </a:p>
        </p:txBody>
      </p:sp>
      <p:pic>
        <p:nvPicPr>
          <p:cNvPr id="45060" name="Picture 4" descr="001-1"/>
          <p:cNvPicPr>
            <a:picLocks noGrp="1" noChangeAspect="1" noChangeArrowheads="1"/>
          </p:cNvPicPr>
          <p:nvPr>
            <p:ph idx="4294967295"/>
          </p:nvPr>
        </p:nvPicPr>
        <p:blipFill>
          <a:blip r:embed="rId2"/>
          <a:srcRect/>
          <a:stretch>
            <a:fillRect/>
          </a:stretch>
        </p:blipFill>
        <p:spPr>
          <a:xfrm>
            <a:off x="4284663" y="2205038"/>
            <a:ext cx="4859337" cy="3949700"/>
          </a:xfrm>
        </p:spPr>
      </p:pic>
      <p:sp>
        <p:nvSpPr>
          <p:cNvPr id="6" name="Footer Placeholder 5"/>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05800" cy="4572000"/>
          </a:xfrm>
        </p:spPr>
        <p:txBody>
          <a:bodyPr/>
          <a:lstStyle/>
          <a:p>
            <a:endParaRPr lang="en-US" dirty="0"/>
          </a:p>
        </p:txBody>
      </p:sp>
      <p:pic>
        <p:nvPicPr>
          <p:cNvPr id="3" name="Picture 2" descr="C:\Users\MM\Desktop\ULCCS\thanks2.jpg"/>
          <p:cNvPicPr>
            <a:picLocks noChangeAspect="1" noChangeArrowheads="1"/>
          </p:cNvPicPr>
          <p:nvPr/>
        </p:nvPicPr>
        <p:blipFill>
          <a:blip r:embed="rId2"/>
          <a:srcRect/>
          <a:stretch>
            <a:fillRect/>
          </a:stretch>
        </p:blipFill>
        <p:spPr bwMode="auto">
          <a:xfrm>
            <a:off x="304800" y="990600"/>
            <a:ext cx="8610600" cy="5715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33375"/>
            <a:ext cx="3683000" cy="2305050"/>
          </a:xfrm>
        </p:spPr>
        <p:txBody>
          <a:bodyPr/>
          <a:lstStyle/>
          <a:p>
            <a:pPr algn="l" eaLnBrk="1" hangingPunct="1"/>
            <a:r>
              <a:rPr lang="en-GB" sz="4000" smtClean="0"/>
              <a:t>But what has ethics got to do with research?</a:t>
            </a:r>
            <a:endParaRPr lang="en-US" sz="4000" smtClean="0"/>
          </a:p>
        </p:txBody>
      </p:sp>
      <p:pic>
        <p:nvPicPr>
          <p:cNvPr id="6147" name="Picture 3" descr="highrd"/>
          <p:cNvPicPr>
            <a:picLocks noGrp="1" noChangeAspect="1" noChangeArrowheads="1"/>
          </p:cNvPicPr>
          <p:nvPr>
            <p:ph idx="1"/>
          </p:nvPr>
        </p:nvPicPr>
        <p:blipFill>
          <a:blip r:embed="rId2"/>
          <a:srcRect/>
          <a:stretch>
            <a:fillRect/>
          </a:stretch>
        </p:blipFill>
        <p:spPr>
          <a:xfrm>
            <a:off x="4067175" y="404813"/>
            <a:ext cx="4775200" cy="6064250"/>
          </a:xfrm>
        </p:spPr>
      </p:pic>
      <p:sp>
        <p:nvSpPr>
          <p:cNvPr id="6148" name="Text Box 4"/>
          <p:cNvSpPr txBox="1">
            <a:spLocks noChangeArrowheads="1"/>
          </p:cNvSpPr>
          <p:nvPr/>
        </p:nvSpPr>
        <p:spPr bwMode="auto">
          <a:xfrm>
            <a:off x="395288" y="2781300"/>
            <a:ext cx="3313112" cy="3195638"/>
          </a:xfrm>
          <a:prstGeom prst="rect">
            <a:avLst/>
          </a:prstGeom>
          <a:noFill/>
          <a:ln w="9525">
            <a:noFill/>
            <a:miter lim="800000"/>
            <a:headEnd/>
            <a:tailEnd/>
          </a:ln>
        </p:spPr>
        <p:txBody>
          <a:bodyPr>
            <a:spAutoFit/>
          </a:bodyPr>
          <a:lstStyle/>
          <a:p>
            <a:pPr>
              <a:spcBef>
                <a:spcPct val="50000"/>
              </a:spcBef>
            </a:pPr>
            <a:r>
              <a:rPr lang="en-GB" sz="2400"/>
              <a:t>Is “pure” research above ethics and morality?  </a:t>
            </a:r>
          </a:p>
          <a:p>
            <a:pPr>
              <a:spcBef>
                <a:spcPct val="50000"/>
              </a:spcBef>
            </a:pPr>
            <a:r>
              <a:rPr lang="en-GB" sz="2400"/>
              <a:t>Is ethics and morality to do with technology and politics (the appliance of research) not research itself?</a:t>
            </a:r>
            <a:endParaRPr lang="en-US" sz="2400"/>
          </a:p>
        </p:txBody>
      </p:sp>
      <p:sp>
        <p:nvSpPr>
          <p:cNvPr id="6" name="Footer Placeholder 5"/>
          <p:cNvSpPr>
            <a:spLocks noGrp="1"/>
          </p:cNvSpPr>
          <p:nvPr>
            <p:ph type="ftr" sz="quarter" idx="11"/>
          </p:nvPr>
        </p:nvSpPr>
        <p:spPr/>
        <p:txBody>
          <a:bodyPr/>
          <a:lstStyle/>
          <a:p>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algn="ctr" eaLnBrk="1" hangingPunct="1"/>
            <a:r>
              <a:rPr lang="en-GB" dirty="0" smtClean="0"/>
              <a:t>The chain of discovery</a:t>
            </a:r>
          </a:p>
        </p:txBody>
      </p:sp>
      <p:graphicFrame>
        <p:nvGraphicFramePr>
          <p:cNvPr id="1026" name="Object 3"/>
          <p:cNvGraphicFramePr>
            <a:graphicFrameLocks noChangeAspect="1"/>
          </p:cNvGraphicFramePr>
          <p:nvPr>
            <p:ph type="dgm" idx="1"/>
          </p:nvPr>
        </p:nvGraphicFramePr>
        <p:xfrm>
          <a:off x="914400" y="1676400"/>
          <a:ext cx="7543800" cy="4114800"/>
        </p:xfrm>
        <a:graphic>
          <a:graphicData uri="http://schemas.openxmlformats.org/presentationml/2006/ole">
            <p:oleObj spid="_x0000_s1026" name="MS Org Chart" r:id="rId3" imgW="5790960" imgH="3625560" progId="">
              <p:embed followColorScheme="full"/>
            </p:oleObj>
          </a:graphicData>
        </a:graphic>
      </p:graphicFrame>
      <p:sp>
        <p:nvSpPr>
          <p:cNvPr id="1028" name="AutoShape 4"/>
          <p:cNvSpPr>
            <a:spLocks noChangeArrowheads="1"/>
          </p:cNvSpPr>
          <p:nvPr/>
        </p:nvSpPr>
        <p:spPr bwMode="auto">
          <a:xfrm>
            <a:off x="1447800" y="2209800"/>
            <a:ext cx="733425" cy="1214438"/>
          </a:xfrm>
          <a:prstGeom prst="curvedRightArrow">
            <a:avLst>
              <a:gd name="adj1" fmla="val 33117"/>
              <a:gd name="adj2" fmla="val 66234"/>
              <a:gd name="adj3" fmla="val 33333"/>
            </a:avLst>
          </a:prstGeom>
          <a:solidFill>
            <a:schemeClr val="bg1"/>
          </a:solidFill>
          <a:ln w="9525">
            <a:solidFill>
              <a:schemeClr val="tx1"/>
            </a:solidFill>
            <a:miter lim="800000"/>
            <a:headEnd/>
            <a:tailEnd/>
          </a:ln>
        </p:spPr>
        <p:txBody>
          <a:bodyPr wrap="none" anchor="ctr"/>
          <a:lstStyle/>
          <a:p>
            <a:endParaRPr lang="en-GB"/>
          </a:p>
        </p:txBody>
      </p:sp>
      <p:sp>
        <p:nvSpPr>
          <p:cNvPr id="1029" name="AutoShape 5"/>
          <p:cNvSpPr>
            <a:spLocks noChangeArrowheads="1"/>
          </p:cNvSpPr>
          <p:nvPr/>
        </p:nvSpPr>
        <p:spPr bwMode="auto">
          <a:xfrm>
            <a:off x="2514600" y="3124200"/>
            <a:ext cx="733425" cy="1214438"/>
          </a:xfrm>
          <a:prstGeom prst="curvedRightArrow">
            <a:avLst>
              <a:gd name="adj1" fmla="val 33117"/>
              <a:gd name="adj2" fmla="val 66234"/>
              <a:gd name="adj3" fmla="val 33333"/>
            </a:avLst>
          </a:prstGeom>
          <a:solidFill>
            <a:schemeClr val="bg1"/>
          </a:solidFill>
          <a:ln w="9525">
            <a:solidFill>
              <a:schemeClr val="tx1"/>
            </a:solidFill>
            <a:miter lim="800000"/>
            <a:headEnd/>
            <a:tailEnd/>
          </a:ln>
        </p:spPr>
        <p:txBody>
          <a:bodyPr wrap="none" anchor="ctr"/>
          <a:lstStyle/>
          <a:p>
            <a:endParaRPr lang="en-GB"/>
          </a:p>
        </p:txBody>
      </p:sp>
      <p:sp>
        <p:nvSpPr>
          <p:cNvPr id="1030" name="AutoShape 6"/>
          <p:cNvSpPr>
            <a:spLocks noChangeArrowheads="1"/>
          </p:cNvSpPr>
          <p:nvPr/>
        </p:nvSpPr>
        <p:spPr bwMode="auto">
          <a:xfrm>
            <a:off x="3581400" y="4114800"/>
            <a:ext cx="733425" cy="1214438"/>
          </a:xfrm>
          <a:prstGeom prst="curvedRightArrow">
            <a:avLst>
              <a:gd name="adj1" fmla="val 33117"/>
              <a:gd name="adj2" fmla="val 66234"/>
              <a:gd name="adj3" fmla="val 33333"/>
            </a:avLst>
          </a:prstGeom>
          <a:solidFill>
            <a:schemeClr val="bg1"/>
          </a:solidFill>
          <a:ln w="9525">
            <a:solidFill>
              <a:schemeClr val="tx1"/>
            </a:solidFill>
            <a:miter lim="800000"/>
            <a:headEnd/>
            <a:tailEnd/>
          </a:ln>
        </p:spPr>
        <p:txBody>
          <a:bodyPr wrap="none" anchor="ctr"/>
          <a:lstStyle/>
          <a:p>
            <a:endParaRPr lang="en-GB"/>
          </a:p>
        </p:txBody>
      </p:sp>
      <p:sp>
        <p:nvSpPr>
          <p:cNvPr id="1031" name="AutoShape 7"/>
          <p:cNvSpPr>
            <a:spLocks noChangeArrowheads="1"/>
          </p:cNvSpPr>
          <p:nvPr/>
        </p:nvSpPr>
        <p:spPr bwMode="auto">
          <a:xfrm flipH="1">
            <a:off x="5562600" y="1981200"/>
            <a:ext cx="914400" cy="1295400"/>
          </a:xfrm>
          <a:custGeom>
            <a:avLst/>
            <a:gdLst>
              <a:gd name="T0" fmla="*/ 640334 w 21600"/>
              <a:gd name="T1" fmla="*/ 0 h 21600"/>
              <a:gd name="T2" fmla="*/ 640334 w 21600"/>
              <a:gd name="T3" fmla="*/ 729142 h 21600"/>
              <a:gd name="T4" fmla="*/ 137033 w 21600"/>
              <a:gd name="T5" fmla="*/ 1295400 h 21600"/>
              <a:gd name="T6" fmla="*/ 914400 w 21600"/>
              <a:gd name="T7" fmla="*/ 36457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p:spPr>
        <p:txBody>
          <a:bodyPr wrap="none" anchor="ctr"/>
          <a:lstStyle/>
          <a:p>
            <a:endParaRPr lang="en-US"/>
          </a:p>
        </p:txBody>
      </p:sp>
      <p:sp>
        <p:nvSpPr>
          <p:cNvPr id="1032" name="AutoShape 8"/>
          <p:cNvSpPr>
            <a:spLocks noChangeArrowheads="1"/>
          </p:cNvSpPr>
          <p:nvPr/>
        </p:nvSpPr>
        <p:spPr bwMode="auto">
          <a:xfrm flipH="1">
            <a:off x="6705600" y="2895600"/>
            <a:ext cx="914400" cy="1295400"/>
          </a:xfrm>
          <a:custGeom>
            <a:avLst/>
            <a:gdLst>
              <a:gd name="T0" fmla="*/ 640334 w 21600"/>
              <a:gd name="T1" fmla="*/ 0 h 21600"/>
              <a:gd name="T2" fmla="*/ 640334 w 21600"/>
              <a:gd name="T3" fmla="*/ 729142 h 21600"/>
              <a:gd name="T4" fmla="*/ 137033 w 21600"/>
              <a:gd name="T5" fmla="*/ 1295400 h 21600"/>
              <a:gd name="T6" fmla="*/ 914400 w 21600"/>
              <a:gd name="T7" fmla="*/ 36457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p:spPr>
        <p:txBody>
          <a:bodyPr wrap="none" anchor="ctr"/>
          <a:lstStyle/>
          <a:p>
            <a:endParaRPr lang="en-US"/>
          </a:p>
        </p:txBody>
      </p:sp>
      <p:sp>
        <p:nvSpPr>
          <p:cNvPr id="1033" name="AutoShape 9"/>
          <p:cNvSpPr>
            <a:spLocks noChangeArrowheads="1"/>
          </p:cNvSpPr>
          <p:nvPr/>
        </p:nvSpPr>
        <p:spPr bwMode="auto">
          <a:xfrm flipH="1">
            <a:off x="7772400" y="3886200"/>
            <a:ext cx="914400" cy="1371600"/>
          </a:xfrm>
          <a:custGeom>
            <a:avLst/>
            <a:gdLst>
              <a:gd name="T0" fmla="*/ 640334 w 21600"/>
              <a:gd name="T1" fmla="*/ 0 h 21600"/>
              <a:gd name="T2" fmla="*/ 640334 w 21600"/>
              <a:gd name="T3" fmla="*/ 772033 h 21600"/>
              <a:gd name="T4" fmla="*/ 137033 w 21600"/>
              <a:gd name="T5" fmla="*/ 1371600 h 21600"/>
              <a:gd name="T6" fmla="*/ 914400 w 21600"/>
              <a:gd name="T7" fmla="*/ 38601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p:spPr>
        <p:txBody>
          <a:bodyPr wrap="none" anchor="ctr"/>
          <a:lstStyle/>
          <a:p>
            <a:endParaRPr lang="en-US"/>
          </a:p>
        </p:txBody>
      </p:sp>
      <p:sp>
        <p:nvSpPr>
          <p:cNvPr id="11" name="Footer Placeholder 10"/>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229600" cy="1371600"/>
          </a:xfrm>
        </p:spPr>
        <p:txBody>
          <a:bodyPr>
            <a:normAutofit/>
          </a:bodyPr>
          <a:lstStyle/>
          <a:p>
            <a:pPr algn="ctr" eaLnBrk="1" hangingPunct="1"/>
            <a:r>
              <a:rPr lang="en-GB" sz="4000" dirty="0" smtClean="0"/>
              <a:t>The Impact of Research on Values and Values on Research</a:t>
            </a:r>
            <a:endParaRPr lang="en-US" sz="4000" dirty="0" smtClean="0"/>
          </a:p>
        </p:txBody>
      </p:sp>
      <p:sp>
        <p:nvSpPr>
          <p:cNvPr id="7171" name="Rectangle 3"/>
          <p:cNvSpPr>
            <a:spLocks noGrp="1" noChangeArrowheads="1"/>
          </p:cNvSpPr>
          <p:nvPr>
            <p:ph type="body" sz="half" idx="1"/>
          </p:nvPr>
        </p:nvSpPr>
        <p:spPr>
          <a:xfrm>
            <a:off x="179388" y="1989138"/>
            <a:ext cx="3859212" cy="4525962"/>
          </a:xfrm>
        </p:spPr>
        <p:txBody>
          <a:bodyPr/>
          <a:lstStyle/>
          <a:p>
            <a:pPr eaLnBrk="1" hangingPunct="1">
              <a:lnSpc>
                <a:spcPct val="80000"/>
              </a:lnSpc>
            </a:pPr>
            <a:r>
              <a:rPr lang="en-GB" sz="2800" smtClean="0"/>
              <a:t>Ethical considerations are to the fore with the development of new technologies and new social systems</a:t>
            </a:r>
          </a:p>
          <a:p>
            <a:pPr eaLnBrk="1" hangingPunct="1">
              <a:lnSpc>
                <a:spcPct val="80000"/>
              </a:lnSpc>
            </a:pPr>
            <a:endParaRPr lang="en-GB" sz="2800" smtClean="0"/>
          </a:p>
          <a:p>
            <a:pPr eaLnBrk="1" hangingPunct="1">
              <a:lnSpc>
                <a:spcPct val="80000"/>
              </a:lnSpc>
            </a:pPr>
            <a:r>
              <a:rPr lang="en-GB" sz="2800" smtClean="0"/>
              <a:t>Society is inherently conservative and seeks to set the limits of research activity</a:t>
            </a:r>
          </a:p>
          <a:p>
            <a:pPr eaLnBrk="1" hangingPunct="1">
              <a:lnSpc>
                <a:spcPct val="80000"/>
              </a:lnSpc>
            </a:pPr>
            <a:endParaRPr lang="en-GB" sz="2400" smtClean="0"/>
          </a:p>
          <a:p>
            <a:pPr eaLnBrk="1" hangingPunct="1">
              <a:lnSpc>
                <a:spcPct val="80000"/>
              </a:lnSpc>
            </a:pPr>
            <a:endParaRPr lang="en-US" sz="1800" smtClean="0"/>
          </a:p>
        </p:txBody>
      </p:sp>
      <p:pic>
        <p:nvPicPr>
          <p:cNvPr id="7172" name="Picture 4" descr="new-technology"/>
          <p:cNvPicPr>
            <a:picLocks noGrp="1" noChangeAspect="1" noChangeArrowheads="1"/>
          </p:cNvPicPr>
          <p:nvPr>
            <p:ph sz="half" idx="2"/>
          </p:nvPr>
        </p:nvPicPr>
        <p:blipFill>
          <a:blip r:embed="rId2">
            <a:lum bright="-20000" contrast="20000"/>
          </a:blip>
          <a:srcRect/>
          <a:stretch>
            <a:fillRect/>
          </a:stretch>
        </p:blipFill>
        <p:spPr>
          <a:xfrm>
            <a:off x="3995738" y="2205038"/>
            <a:ext cx="4859337" cy="3646487"/>
          </a:xfrm>
        </p:spPr>
      </p:pic>
      <p:sp>
        <p:nvSpPr>
          <p:cNvPr id="7173" name="AutoShape 5"/>
          <p:cNvSpPr>
            <a:spLocks noChangeArrowheads="1"/>
          </p:cNvSpPr>
          <p:nvPr/>
        </p:nvSpPr>
        <p:spPr bwMode="auto">
          <a:xfrm>
            <a:off x="4787900" y="2133600"/>
            <a:ext cx="4356100" cy="863600"/>
          </a:xfrm>
          <a:prstGeom prst="wedgeEllipseCallout">
            <a:avLst>
              <a:gd name="adj1" fmla="val -2042"/>
              <a:gd name="adj2" fmla="val 101653"/>
            </a:avLst>
          </a:prstGeom>
          <a:solidFill>
            <a:schemeClr val="accent1"/>
          </a:solidFill>
          <a:ln w="9525">
            <a:solidFill>
              <a:schemeClr val="tx1"/>
            </a:solidFill>
            <a:miter lim="800000"/>
            <a:headEnd/>
            <a:tailEnd/>
          </a:ln>
        </p:spPr>
        <p:txBody>
          <a:bodyPr/>
          <a:lstStyle/>
          <a:p>
            <a:pPr algn="ctr"/>
            <a:endParaRPr lang="en-US" b="1"/>
          </a:p>
        </p:txBody>
      </p:sp>
      <p:sp>
        <p:nvSpPr>
          <p:cNvPr id="7174" name="Text Box 6"/>
          <p:cNvSpPr txBox="1">
            <a:spLocks noChangeArrowheads="1"/>
          </p:cNvSpPr>
          <p:nvPr/>
        </p:nvSpPr>
        <p:spPr bwMode="auto">
          <a:xfrm>
            <a:off x="5292725" y="2276475"/>
            <a:ext cx="3346450" cy="641350"/>
          </a:xfrm>
          <a:prstGeom prst="rect">
            <a:avLst/>
          </a:prstGeom>
          <a:noFill/>
          <a:ln w="9525">
            <a:noFill/>
            <a:miter lim="800000"/>
            <a:headEnd/>
            <a:tailEnd/>
          </a:ln>
        </p:spPr>
        <p:txBody>
          <a:bodyPr wrap="none">
            <a:spAutoFit/>
          </a:bodyPr>
          <a:lstStyle/>
          <a:p>
            <a:pPr algn="ctr"/>
            <a:r>
              <a:rPr lang="en-GB" b="1"/>
              <a:t>I’m damned if they are going </a:t>
            </a:r>
          </a:p>
          <a:p>
            <a:pPr algn="ctr"/>
            <a:r>
              <a:rPr lang="en-GB" b="1"/>
              <a:t>to make me redundant</a:t>
            </a:r>
            <a:endParaRPr lang="en-US" b="1"/>
          </a:p>
        </p:txBody>
      </p:sp>
      <p:sp>
        <p:nvSpPr>
          <p:cNvPr id="8" name="Footer Placeholder 7"/>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GB" dirty="0" smtClean="0"/>
              <a:t>The scope of research ethics</a:t>
            </a:r>
            <a:endParaRPr lang="en-US" dirty="0" smtClean="0"/>
          </a:p>
        </p:txBody>
      </p:sp>
      <p:sp>
        <p:nvSpPr>
          <p:cNvPr id="8195" name="Rectangle 3"/>
          <p:cNvSpPr>
            <a:spLocks noGrp="1" noChangeArrowheads="1"/>
          </p:cNvSpPr>
          <p:nvPr>
            <p:ph type="body" sz="half" idx="1"/>
          </p:nvPr>
        </p:nvSpPr>
        <p:spPr/>
        <p:txBody>
          <a:bodyPr/>
          <a:lstStyle/>
          <a:p>
            <a:pPr eaLnBrk="1" hangingPunct="1"/>
            <a:r>
              <a:rPr lang="en-GB" sz="2800" smtClean="0"/>
              <a:t>Ethical considerations cover all aspect of research but they are fore-grounded when the subject of the research are humans or animals </a:t>
            </a:r>
            <a:endParaRPr lang="en-US" sz="2800" smtClean="0"/>
          </a:p>
        </p:txBody>
      </p:sp>
      <p:pic>
        <p:nvPicPr>
          <p:cNvPr id="8196" name="Picture 4" descr="sciencefiction"/>
          <p:cNvPicPr>
            <a:picLocks noGrp="1" noChangeAspect="1" noChangeArrowheads="1"/>
          </p:cNvPicPr>
          <p:nvPr>
            <p:ph sz="half" idx="2"/>
          </p:nvPr>
        </p:nvPicPr>
        <p:blipFill>
          <a:blip r:embed="rId2"/>
          <a:srcRect/>
          <a:stretch>
            <a:fillRect/>
          </a:stretch>
        </p:blipFill>
        <p:spPr>
          <a:xfrm>
            <a:off x="4787900" y="1935163"/>
            <a:ext cx="3816350" cy="3798887"/>
          </a:xfrm>
        </p:spPr>
      </p:pic>
      <p:sp>
        <p:nvSpPr>
          <p:cNvPr id="6" name="Footer Placeholder 5"/>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250825" y="1295399"/>
            <a:ext cx="4321175" cy="5114925"/>
          </a:xfrm>
        </p:spPr>
        <p:txBody>
          <a:bodyPr>
            <a:normAutofit/>
          </a:bodyPr>
          <a:lstStyle/>
          <a:p>
            <a:pPr eaLnBrk="1" hangingPunct="1">
              <a:lnSpc>
                <a:spcPct val="80000"/>
              </a:lnSpc>
            </a:pPr>
            <a:r>
              <a:rPr lang="en-US" sz="2400" dirty="0" smtClean="0"/>
              <a:t>Research involving human subjects in the Medical, Social and Behavioral Sciences poses complex ethical issues. </a:t>
            </a:r>
          </a:p>
          <a:p>
            <a:pPr eaLnBrk="1" hangingPunct="1">
              <a:lnSpc>
                <a:spcPct val="80000"/>
              </a:lnSpc>
            </a:pPr>
            <a:r>
              <a:rPr lang="en-US" sz="2400" dirty="0" smtClean="0"/>
              <a:t>It requires careful thought and consideration on the part of both researchers and research participants. </a:t>
            </a:r>
          </a:p>
          <a:p>
            <a:pPr eaLnBrk="1" hangingPunct="1">
              <a:lnSpc>
                <a:spcPct val="80000"/>
              </a:lnSpc>
            </a:pPr>
            <a:r>
              <a:rPr lang="en-US" sz="2400" dirty="0" smtClean="0"/>
              <a:t>Prospective participants must be given adequate information on both the possible risks and the potential benefits of their involvement to allow them to make informed decisions </a:t>
            </a:r>
          </a:p>
        </p:txBody>
      </p:sp>
      <p:pic>
        <p:nvPicPr>
          <p:cNvPr id="9219" name="Picture 3" descr="cobaye"/>
          <p:cNvPicPr>
            <a:picLocks noGrp="1" noChangeAspect="1" noChangeArrowheads="1"/>
          </p:cNvPicPr>
          <p:nvPr>
            <p:ph sz="half" idx="2"/>
          </p:nvPr>
        </p:nvPicPr>
        <p:blipFill>
          <a:blip r:embed="rId2"/>
          <a:srcRect/>
          <a:stretch>
            <a:fillRect/>
          </a:stretch>
        </p:blipFill>
        <p:spPr>
          <a:xfrm>
            <a:off x="4427538" y="1989138"/>
            <a:ext cx="4716462" cy="3735387"/>
          </a:xfrm>
        </p:spPr>
      </p:pic>
      <p:sp>
        <p:nvSpPr>
          <p:cNvPr id="9220" name="Oval 4"/>
          <p:cNvSpPr>
            <a:spLocks noChangeArrowheads="1"/>
          </p:cNvSpPr>
          <p:nvPr/>
        </p:nvSpPr>
        <p:spPr bwMode="auto">
          <a:xfrm>
            <a:off x="4787900" y="2349500"/>
            <a:ext cx="1511300" cy="10795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9221" name="Oval 5"/>
          <p:cNvSpPr>
            <a:spLocks noChangeArrowheads="1"/>
          </p:cNvSpPr>
          <p:nvPr/>
        </p:nvSpPr>
        <p:spPr bwMode="auto">
          <a:xfrm>
            <a:off x="6300788" y="1989138"/>
            <a:ext cx="1223962" cy="8636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9222" name="Text Box 6"/>
          <p:cNvSpPr txBox="1">
            <a:spLocks noChangeArrowheads="1"/>
          </p:cNvSpPr>
          <p:nvPr/>
        </p:nvSpPr>
        <p:spPr bwMode="auto">
          <a:xfrm>
            <a:off x="4716463" y="2636838"/>
            <a:ext cx="1512887" cy="517525"/>
          </a:xfrm>
          <a:prstGeom prst="rect">
            <a:avLst/>
          </a:prstGeom>
          <a:noFill/>
          <a:ln w="9525">
            <a:noFill/>
            <a:miter lim="800000"/>
            <a:headEnd/>
            <a:tailEnd/>
          </a:ln>
        </p:spPr>
        <p:txBody>
          <a:bodyPr>
            <a:spAutoFit/>
          </a:bodyPr>
          <a:lstStyle/>
          <a:p>
            <a:pPr algn="ctr">
              <a:spcBef>
                <a:spcPct val="50000"/>
              </a:spcBef>
            </a:pPr>
            <a:r>
              <a:rPr lang="en-GB" sz="1400" b="1"/>
              <a:t>It has its disadvantages</a:t>
            </a:r>
            <a:endParaRPr lang="en-US" sz="1400" b="1"/>
          </a:p>
        </p:txBody>
      </p:sp>
      <p:sp>
        <p:nvSpPr>
          <p:cNvPr id="9223" name="Text Box 7"/>
          <p:cNvSpPr txBox="1">
            <a:spLocks noChangeArrowheads="1"/>
          </p:cNvSpPr>
          <p:nvPr/>
        </p:nvSpPr>
        <p:spPr bwMode="auto">
          <a:xfrm>
            <a:off x="6227763" y="2060575"/>
            <a:ext cx="1295400" cy="623888"/>
          </a:xfrm>
          <a:prstGeom prst="rect">
            <a:avLst/>
          </a:prstGeom>
          <a:noFill/>
          <a:ln w="9525">
            <a:noFill/>
            <a:miter lim="800000"/>
            <a:headEnd/>
            <a:tailEnd/>
          </a:ln>
        </p:spPr>
        <p:txBody>
          <a:bodyPr>
            <a:spAutoFit/>
          </a:bodyPr>
          <a:lstStyle/>
          <a:p>
            <a:pPr algn="ctr">
              <a:spcBef>
                <a:spcPct val="50000"/>
              </a:spcBef>
            </a:pPr>
            <a:r>
              <a:rPr lang="en-GB" sz="1400" b="1"/>
              <a:t>But it </a:t>
            </a:r>
          </a:p>
          <a:p>
            <a:pPr algn="ctr">
              <a:spcBef>
                <a:spcPct val="50000"/>
              </a:spcBef>
            </a:pPr>
            <a:r>
              <a:rPr lang="en-GB" sz="1400" b="1"/>
              <a:t>pays well</a:t>
            </a:r>
            <a:endParaRPr lang="en-US" sz="1400" b="1"/>
          </a:p>
        </p:txBody>
      </p:sp>
      <p:sp>
        <p:nvSpPr>
          <p:cNvPr id="9" name="Footer Placeholder 8"/>
          <p:cNvSpPr>
            <a:spLocks noGrp="1"/>
          </p:cNvSpPr>
          <p:nvPr>
            <p:ph type="ftr" sz="quarter" idx="11"/>
          </p:nvPr>
        </p:nvSpPr>
        <p:spPr/>
        <p:txBody>
          <a:bodyPr/>
          <a:lstStyle/>
          <a:p>
            <a:pPr>
              <a:defRPr/>
            </a:pPr>
            <a:r>
              <a:rPr lang="fr-FR" smtClean="0"/>
              <a:t>Prof.D.Ilangovan, HD Commerce AU 12-04-2020</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TotalTime>
  <Words>2837</Words>
  <Application>Microsoft Office PowerPoint</Application>
  <PresentationFormat>On-screen Show (4:3)</PresentationFormat>
  <Paragraphs>289</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Flow</vt:lpstr>
      <vt:lpstr>MS Org Chart</vt:lpstr>
      <vt:lpstr>ANNAMALAI UNIVERSITY DEPARTMENT OF COMMERCE ETHICS IN RESEARCH WELCOME PARTICIPANTS</vt:lpstr>
      <vt:lpstr>Research is social activity</vt:lpstr>
      <vt:lpstr>Three dimensions of academic research</vt:lpstr>
      <vt:lpstr>The participation of colleagues</vt:lpstr>
      <vt:lpstr>But what has ethics got to do with research?</vt:lpstr>
      <vt:lpstr>The chain of discovery</vt:lpstr>
      <vt:lpstr>The Impact of Research on Values and Values on Research</vt:lpstr>
      <vt:lpstr>The scope of research ethics</vt:lpstr>
      <vt:lpstr>Slide 9</vt:lpstr>
      <vt:lpstr>Ethical Issues</vt:lpstr>
      <vt:lpstr>Ethical relationships with supervisors</vt:lpstr>
      <vt:lpstr>Ethical supervision</vt:lpstr>
      <vt:lpstr>Ethical relationships with colleagues</vt:lpstr>
      <vt:lpstr>PUBLICATIONS</vt:lpstr>
      <vt:lpstr>Slide 15</vt:lpstr>
      <vt:lpstr>THE NEGATIVE DATA PROBLEM</vt:lpstr>
      <vt:lpstr>Two types of authorship problem</vt:lpstr>
      <vt:lpstr>Autonomy</vt:lpstr>
      <vt:lpstr>Vulnerable participants</vt:lpstr>
      <vt:lpstr>The participants</vt:lpstr>
      <vt:lpstr>How to maximise your publications? UNETHICALLY!</vt:lpstr>
      <vt:lpstr>Scratch my back and I’ll scratch yours</vt:lpstr>
      <vt:lpstr>Slide 23</vt:lpstr>
      <vt:lpstr>PLAGIARISM</vt:lpstr>
      <vt:lpstr>Consequences of Plagiarism</vt:lpstr>
      <vt:lpstr>Slide 26</vt:lpstr>
      <vt:lpstr>An Introduction to Research Ethics</vt:lpstr>
      <vt:lpstr>TYPES OF UNIVERSITIES IN INDIA</vt:lpstr>
      <vt:lpstr>Research Institutions in India</vt:lpstr>
      <vt:lpstr>Problems of Indian Higher Education Institutions - World Bank Study</vt:lpstr>
      <vt:lpstr>Reputed Institutions in India</vt:lpstr>
      <vt:lpstr>Functions of a Doctoral Committee</vt:lpstr>
      <vt:lpstr>ROLE OF A RESEARCH GUIDE</vt:lpstr>
      <vt:lpstr>STANDARDS AND EXPECTATION FROM Ph.D. STUDENTS</vt:lpstr>
      <vt:lpstr>Only 2% of India's Work Force is Employable</vt:lpstr>
      <vt:lpstr>Standards Around the World</vt:lpstr>
      <vt:lpstr>Std. Cont……d</vt:lpstr>
      <vt:lpstr>How can you Ensure Quality in Research ???</vt:lpstr>
      <vt:lpstr>Helpful Resources in USA </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Ilangovan</cp:lastModifiedBy>
  <cp:revision>12</cp:revision>
  <dcterms:created xsi:type="dcterms:W3CDTF">2006-08-16T00:00:00Z</dcterms:created>
  <dcterms:modified xsi:type="dcterms:W3CDTF">2020-04-11T23:52:49Z</dcterms:modified>
</cp:coreProperties>
</file>